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8" r:id="rId3"/>
    <p:sldId id="2587" r:id="rId4"/>
    <p:sldId id="259" r:id="rId5"/>
    <p:sldId id="2598" r:id="rId6"/>
    <p:sldId id="2596" r:id="rId7"/>
    <p:sldId id="2597" r:id="rId8"/>
    <p:sldId id="2582" r:id="rId9"/>
    <p:sldId id="2595" r:id="rId10"/>
    <p:sldId id="2585" r:id="rId11"/>
    <p:sldId id="2592" r:id="rId12"/>
    <p:sldId id="2594" r:id="rId13"/>
    <p:sldId id="2599" r:id="rId14"/>
    <p:sldId id="2600" r:id="rId15"/>
    <p:sldId id="2590" r:id="rId16"/>
    <p:sldId id="261" r:id="rId17"/>
    <p:sldId id="2569" r:id="rId18"/>
    <p:sldId id="2570" r:id="rId19"/>
    <p:sldId id="2591" r:id="rId20"/>
    <p:sldId id="2571" r:id="rId21"/>
    <p:sldId id="2576" r:id="rId22"/>
    <p:sldId id="263" r:id="rId23"/>
    <p:sldId id="2584" r:id="rId24"/>
    <p:sldId id="2577" r:id="rId25"/>
    <p:sldId id="2589" r:id="rId26"/>
    <p:sldId id="25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02A27-F208-2C44-8755-290A13720A24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20387-5194-CC41-8277-BD700B1B4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3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Airgain</a:t>
            </a:r>
            <a:r>
              <a:rPr lang="en-US"/>
              <a:t> offers a tiered program for Channel Partners who sell both Antenna+ and </a:t>
            </a:r>
            <a:r>
              <a:rPr lang="en-US" err="1"/>
              <a:t>Airgain</a:t>
            </a:r>
            <a:r>
              <a:rPr lang="en-US"/>
              <a:t> Integrated products. At </a:t>
            </a:r>
            <a:r>
              <a:rPr lang="en-US" err="1"/>
              <a:t>Airgain</a:t>
            </a:r>
            <a:r>
              <a:rPr lang="en-US"/>
              <a:t>, we recognize that our channel partners are the key to our success. No matter how great a tool or technology is, our customers benefit when they have support from trusted advisors, from implementation to expert training.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EF599-F2AD-9647-9FFE-6FD92AD4E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30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15C0A"/>
                </a:solidFill>
                <a:effectLst/>
                <a:latin typeface="Helvetica" pitchFamily="2" charset="0"/>
              </a:rPr>
              <a:t>§ </a:t>
            </a:r>
            <a:r>
              <a:rPr lang="en-US">
                <a:effectLst/>
                <a:latin typeface="Helvetica" pitchFamily="2" charset="0"/>
              </a:rPr>
              <a:t>Profitability enhancement. Deal registration adds additional gross profit</a:t>
            </a:r>
          </a:p>
          <a:p>
            <a:r>
              <a:rPr lang="en-US">
                <a:effectLst/>
                <a:latin typeface="Helvetica" pitchFamily="2" charset="0"/>
              </a:rPr>
              <a:t>margin to an already profitable sale.</a:t>
            </a:r>
          </a:p>
          <a:p>
            <a:r>
              <a:rPr lang="en-US">
                <a:solidFill>
                  <a:srgbClr val="F15C0A"/>
                </a:solidFill>
                <a:effectLst/>
                <a:latin typeface="Helvetica" pitchFamily="2" charset="0"/>
              </a:rPr>
              <a:t>§ </a:t>
            </a:r>
            <a:r>
              <a:rPr lang="en-US">
                <a:effectLst/>
                <a:latin typeface="Helvetica" pitchFamily="2" charset="0"/>
              </a:rPr>
              <a:t>Account protection. If a partner’s prospect contacts Digium, we will be</a:t>
            </a:r>
          </a:p>
          <a:p>
            <a:r>
              <a:rPr lang="en-US">
                <a:effectLst/>
                <a:latin typeface="Helvetica" pitchFamily="2" charset="0"/>
              </a:rPr>
              <a:t>aware that a specific partner is involved in the opportunity and avoid</a:t>
            </a:r>
          </a:p>
          <a:p>
            <a:r>
              <a:rPr lang="en-US">
                <a:effectLst/>
                <a:latin typeface="Helvetica" pitchFamily="2" charset="0"/>
              </a:rPr>
              <a:t>inadvertently engaging another partner in the account.</a:t>
            </a:r>
          </a:p>
          <a:p>
            <a:r>
              <a:rPr lang="en-US">
                <a:solidFill>
                  <a:srgbClr val="F15C0A"/>
                </a:solidFill>
                <a:effectLst/>
                <a:latin typeface="Helvetica" pitchFamily="2" charset="0"/>
              </a:rPr>
              <a:t>§ </a:t>
            </a:r>
            <a:r>
              <a:rPr lang="en-US">
                <a:effectLst/>
                <a:latin typeface="Helvetica" pitchFamily="2" charset="0"/>
              </a:rPr>
              <a:t>Account control. If a registered prospect contacts Digium, we can refer</a:t>
            </a:r>
          </a:p>
          <a:p>
            <a:r>
              <a:rPr lang="en-US">
                <a:effectLst/>
                <a:latin typeface="Helvetica" pitchFamily="2" charset="0"/>
              </a:rPr>
              <a:t>the prospect back to the partner, and brief the partner on any</a:t>
            </a:r>
          </a:p>
          <a:p>
            <a:r>
              <a:rPr lang="en-US">
                <a:effectLst/>
                <a:latin typeface="Helvetica" pitchFamily="2" charset="0"/>
              </a:rPr>
              <a:t>communication that has taken place directly with Digium.</a:t>
            </a:r>
          </a:p>
          <a:p>
            <a:r>
              <a:rPr lang="en-US">
                <a:solidFill>
                  <a:srgbClr val="F15C0A"/>
                </a:solidFill>
                <a:effectLst/>
                <a:latin typeface="Helvetica" pitchFamily="2" charset="0"/>
              </a:rPr>
              <a:t>§ </a:t>
            </a:r>
            <a:r>
              <a:rPr lang="en-US">
                <a:effectLst/>
                <a:latin typeface="Helvetica" pitchFamily="2" charset="0"/>
              </a:rPr>
              <a:t>Sales support. Our sales teams will engage with you on registered deals.</a:t>
            </a:r>
          </a:p>
          <a:p>
            <a:r>
              <a:rPr lang="en-US">
                <a:effectLst/>
                <a:latin typeface="Helvetica" pitchFamily="2" charset="0"/>
              </a:rPr>
              <a:t>Our metrics show when we are involved in a deal, closure rate increases.</a:t>
            </a:r>
          </a:p>
          <a:p>
            <a:r>
              <a:rPr lang="en-US">
                <a:solidFill>
                  <a:srgbClr val="F15C0A"/>
                </a:solidFill>
                <a:effectLst/>
                <a:latin typeface="Helvetica" pitchFamily="2" charset="0"/>
              </a:rPr>
              <a:t>§ </a:t>
            </a:r>
            <a:r>
              <a:rPr lang="en-US">
                <a:effectLst/>
                <a:latin typeface="Helvetica" pitchFamily="2" charset="0"/>
              </a:rPr>
              <a:t>Special pricing and promotion eligibility. Price deviation requests and</a:t>
            </a:r>
          </a:p>
          <a:p>
            <a:r>
              <a:rPr lang="en-US">
                <a:effectLst/>
                <a:latin typeface="Helvetica" pitchFamily="2" charset="0"/>
              </a:rPr>
              <a:t>promotions will be honored only for those opportunities that have been</a:t>
            </a:r>
          </a:p>
          <a:p>
            <a:r>
              <a:rPr lang="en-US">
                <a:effectLst/>
                <a:latin typeface="Helvetica" pitchFamily="2" charset="0"/>
              </a:rPr>
              <a:t>registered.</a:t>
            </a:r>
          </a:p>
          <a:p>
            <a:r>
              <a:rPr lang="en-US">
                <a:solidFill>
                  <a:srgbClr val="F15C0A"/>
                </a:solidFill>
                <a:effectLst/>
                <a:latin typeface="Helvetica" pitchFamily="2" charset="0"/>
              </a:rPr>
              <a:t>§ </a:t>
            </a:r>
            <a:r>
              <a:rPr lang="en-US">
                <a:effectLst/>
                <a:latin typeface="Helvetica" pitchFamily="2" charset="0"/>
              </a:rPr>
              <a:t>Opportunity Referral. Partner registration activity will be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EF599-F2AD-9647-9FFE-6FD92AD4E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9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7AA7-FF2D-0AFC-2DCC-8703D5730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E62D23-F226-DEB8-2995-0575C5ABE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27E46-7089-9553-802D-3F3E21F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CA6C7-6CB9-F193-98FB-E963FB6D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5C3BC-AC85-F5D1-15F0-EC975079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2946-002C-2866-3D3F-0B22114B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E30F3-FF69-6871-F2D6-6DAB6F1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8D269-7279-1B21-E737-C0D846B1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E1984-EE08-4760-6565-27BD536DA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50926-2FAA-7204-6551-B605FBCF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1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3D06C5-D429-FE40-F412-6B83A375E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15FC1-8671-53CB-7568-7C911A1F9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62DBF-DB10-A59F-F9B8-88F0B7F09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2C5DD-6A59-8CE3-784E-B934F13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F6143-58ED-F649-86F6-6321B86D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2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6E6D22F0-AA23-61AB-5853-B741644D33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4C45D4-3CDC-580A-5AD1-8861E350E943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000000">
              <a:alpha val="5764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62FA2D2-FDE1-C82C-4701-D3CAE9FF0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01" y="1667201"/>
            <a:ext cx="3523593" cy="35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64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00208C75-31F5-9F95-3744-C5FE15337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1D77DE-D376-8CAA-ADC3-2733360F6CCF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000000">
              <a:alpha val="5764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033F54-508C-8C80-C6FA-5B19BD3BA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018" y="88877"/>
            <a:ext cx="2103027" cy="948247"/>
          </a:xfrm>
          <a:prstGeom prst="rect">
            <a:avLst/>
          </a:prstGeom>
        </p:spPr>
      </p:pic>
      <p:pic>
        <p:nvPicPr>
          <p:cNvPr id="14" name="Picture 13" descr="A picture containing plant, vector graphics, silhouette&#10;&#10;Description automatically generated">
            <a:extLst>
              <a:ext uri="{FF2B5EF4-FFF2-40B4-BE49-F238E27FC236}">
                <a16:creationId xmlns:a16="http://schemas.microsoft.com/office/drawing/2014/main" id="{344A42D5-2C83-B6E7-0D8B-051106174D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4" y="6046179"/>
            <a:ext cx="813816" cy="81381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90FCF9-17A7-1384-C5AB-316E2500181F}"/>
              </a:ext>
            </a:extLst>
          </p:cNvPr>
          <p:cNvCxnSpPr>
            <a:cxnSpLocks/>
          </p:cNvCxnSpPr>
          <p:nvPr userDrawn="1"/>
        </p:nvCxnSpPr>
        <p:spPr>
          <a:xfrm>
            <a:off x="5573927" y="2666801"/>
            <a:ext cx="1044146" cy="0"/>
          </a:xfrm>
          <a:prstGeom prst="line">
            <a:avLst/>
          </a:prstGeom>
          <a:ln w="76200">
            <a:solidFill>
              <a:srgbClr val="BDD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4D28A9-85D4-EA4A-CADD-F19159DDDF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978" y="2857501"/>
            <a:ext cx="11378045" cy="6130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PRESENTATION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718540D-6004-2C45-D16F-7DFFA81C3F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977" y="3477346"/>
            <a:ext cx="11378045" cy="813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75000"/>
                  </a:schemeClr>
                </a:solidFill>
                <a:latin typeface="Avenir Medium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970029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fish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E2259425-930B-0D32-BA04-B1CD2040F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18331"/>
          <a:stretch/>
        </p:blipFill>
        <p:spPr>
          <a:xfrm>
            <a:off x="1" y="-1"/>
            <a:ext cx="12192000" cy="686292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7F6FA2C-C2E7-24BE-E854-1009DAE3C07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02327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3D7346C-9390-F948-6AF1-C390D43807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978" y="3209661"/>
            <a:ext cx="11378045" cy="6130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SECTION TITLE HERE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B07893-CAE6-7361-F7D4-DC8BDF1ED339}"/>
              </a:ext>
            </a:extLst>
          </p:cNvPr>
          <p:cNvCxnSpPr>
            <a:cxnSpLocks/>
          </p:cNvCxnSpPr>
          <p:nvPr userDrawn="1"/>
        </p:nvCxnSpPr>
        <p:spPr>
          <a:xfrm>
            <a:off x="5573927" y="3986314"/>
            <a:ext cx="1044146" cy="0"/>
          </a:xfrm>
          <a:prstGeom prst="line">
            <a:avLst/>
          </a:prstGeom>
          <a:ln w="76200">
            <a:solidFill>
              <a:srgbClr val="BDD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plant, vector graphics, silhouette&#10;&#10;Description automatically generated">
            <a:extLst>
              <a:ext uri="{FF2B5EF4-FFF2-40B4-BE49-F238E27FC236}">
                <a16:creationId xmlns:a16="http://schemas.microsoft.com/office/drawing/2014/main" id="{ED3202B1-4168-9F90-450D-631C141B23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8476" y="1288137"/>
            <a:ext cx="1815048" cy="18150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D4F019-D328-FB0E-3481-E2A6F9706CDE}"/>
              </a:ext>
            </a:extLst>
          </p:cNvPr>
          <p:cNvSpPr txBox="1"/>
          <p:nvPr userDrawn="1"/>
        </p:nvSpPr>
        <p:spPr>
          <a:xfrm>
            <a:off x="406978" y="2877203"/>
            <a:ext cx="11378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Avenir Medium" panose="02000503020000020003" pitchFamily="2" charset="0"/>
              </a:rPr>
              <a:t>ELEVATE PARTNER SUMMIT – 2022</a:t>
            </a:r>
          </a:p>
        </p:txBody>
      </p:sp>
    </p:spTree>
    <p:extLst>
      <p:ext uri="{BB962C8B-B14F-4D97-AF65-F5344CB8AC3E}">
        <p14:creationId xmlns:p14="http://schemas.microsoft.com/office/powerpoint/2010/main" val="43463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9E7CF1C-399C-CACD-F6FB-93CBC9374A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978" y="580761"/>
            <a:ext cx="11378045" cy="6130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7B7ADE-5E58-E6D5-B231-C631B7953AC1}"/>
              </a:ext>
            </a:extLst>
          </p:cNvPr>
          <p:cNvCxnSpPr>
            <a:cxnSpLocks/>
          </p:cNvCxnSpPr>
          <p:nvPr userDrawn="1"/>
        </p:nvCxnSpPr>
        <p:spPr>
          <a:xfrm>
            <a:off x="503164" y="1357414"/>
            <a:ext cx="1044146" cy="0"/>
          </a:xfrm>
          <a:prstGeom prst="line">
            <a:avLst/>
          </a:prstGeom>
          <a:ln w="76200">
            <a:solidFill>
              <a:srgbClr val="BDD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37C945B-8AF5-3FAE-EF6F-4D7D0CDB276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6978" y="1570797"/>
            <a:ext cx="11378046" cy="4369099"/>
          </a:xfrm>
          <a:prstGeom prst="rect">
            <a:avLst/>
          </a:prstGeom>
        </p:spPr>
        <p:txBody>
          <a:bodyPr anchor="t"/>
          <a:lstStyle>
            <a:lvl1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Sed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, non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vitae. </a:t>
            </a:r>
          </a:p>
          <a:p>
            <a:pPr lvl="0"/>
            <a:r>
              <a:rPr lang="en-US"/>
              <a:t>Sed a </a:t>
            </a:r>
            <a:r>
              <a:rPr lang="en-US" err="1"/>
              <a:t>vehicula</a:t>
            </a:r>
            <a:r>
              <a:rPr lang="en-US"/>
              <a:t> est.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gravida diam ac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, in </a:t>
            </a:r>
            <a:r>
              <a:rPr lang="en-US" err="1"/>
              <a:t>luctus</a:t>
            </a:r>
            <a:r>
              <a:rPr lang="en-US"/>
              <a:t> magna auctor. </a:t>
            </a:r>
          </a:p>
          <a:p>
            <a:pPr lvl="0"/>
            <a:r>
              <a:rPr lang="en-US" err="1"/>
              <a:t>Fusce</a:t>
            </a:r>
            <a:r>
              <a:rPr lang="en-US"/>
              <a:t> ac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porta </a:t>
            </a:r>
            <a:r>
              <a:rPr lang="en-US" err="1"/>
              <a:t>nunc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sed nisi </a:t>
            </a:r>
            <a:r>
              <a:rPr lang="en-US" err="1"/>
              <a:t>consectetur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et, </a:t>
            </a:r>
            <a:r>
              <a:rPr lang="en-US" err="1"/>
              <a:t>lobortis</a:t>
            </a:r>
            <a:r>
              <a:rPr lang="en-US"/>
              <a:t> ante.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. </a:t>
            </a:r>
          </a:p>
          <a:p>
            <a:pPr lvl="0"/>
            <a:r>
              <a:rPr lang="en-US"/>
              <a:t>Sed </a:t>
            </a:r>
            <a:r>
              <a:rPr lang="en-US" err="1"/>
              <a:t>posuere</a:t>
            </a:r>
            <a:r>
              <a:rPr lang="en-US"/>
              <a:t> fermentum </a:t>
            </a:r>
            <a:r>
              <a:rPr lang="en-US" err="1"/>
              <a:t>tortor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. Integer pulvinar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magna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00538C-7669-0F12-E404-D201AD6B8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4" y="6044174"/>
            <a:ext cx="813816" cy="81381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1B58651-DB81-3B02-4268-C6FF0D6A25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9" y="6103493"/>
            <a:ext cx="1379014" cy="6217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223DEF-D01C-2986-BFBE-3F9346D2E975}"/>
              </a:ext>
            </a:extLst>
          </p:cNvPr>
          <p:cNvSpPr txBox="1"/>
          <p:nvPr userDrawn="1"/>
        </p:nvSpPr>
        <p:spPr>
          <a:xfrm>
            <a:off x="406978" y="272984"/>
            <a:ext cx="11378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Avenir Medium" panose="02000503020000020003" pitchFamily="2" charset="0"/>
              </a:rPr>
              <a:t>ELEVATE PARTNER SUMMIT – 2022</a:t>
            </a:r>
          </a:p>
        </p:txBody>
      </p:sp>
    </p:spTree>
    <p:extLst>
      <p:ext uri="{BB962C8B-B14F-4D97-AF65-F5344CB8AC3E}">
        <p14:creationId xmlns:p14="http://schemas.microsoft.com/office/powerpoint/2010/main" val="2986961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alf w/ Imag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BB8621-181A-D406-DBB2-1C5A9E7F9B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978" y="580761"/>
            <a:ext cx="11378045" cy="6130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4A10A4-E679-4D9C-93E2-94921B910CBD}"/>
              </a:ext>
            </a:extLst>
          </p:cNvPr>
          <p:cNvCxnSpPr>
            <a:cxnSpLocks/>
          </p:cNvCxnSpPr>
          <p:nvPr userDrawn="1"/>
        </p:nvCxnSpPr>
        <p:spPr>
          <a:xfrm>
            <a:off x="503164" y="1357414"/>
            <a:ext cx="1044146" cy="0"/>
          </a:xfrm>
          <a:prstGeom prst="line">
            <a:avLst/>
          </a:prstGeom>
          <a:ln w="76200">
            <a:solidFill>
              <a:srgbClr val="BDD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D21DF4C-03DB-167C-96FF-54148C4A775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6978" y="1570797"/>
            <a:ext cx="5689022" cy="4369099"/>
          </a:xfrm>
          <a:prstGeom prst="rect">
            <a:avLst/>
          </a:prstGeom>
        </p:spPr>
        <p:txBody>
          <a:bodyPr anchor="t"/>
          <a:lstStyle>
            <a:lvl1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/>
              <a:t>Sed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, non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vitae. </a:t>
            </a:r>
          </a:p>
          <a:p>
            <a:pPr lvl="0"/>
            <a:r>
              <a:rPr lang="en-US"/>
              <a:t>Sed a </a:t>
            </a:r>
            <a:r>
              <a:rPr lang="en-US" err="1"/>
              <a:t>vehicula</a:t>
            </a:r>
            <a:r>
              <a:rPr lang="en-US"/>
              <a:t> est.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</a:t>
            </a:r>
          </a:p>
          <a:p>
            <a:pPr lvl="0"/>
            <a:r>
              <a:rPr lang="en-US" err="1"/>
              <a:t>Suspendisse</a:t>
            </a:r>
            <a:r>
              <a:rPr lang="en-US"/>
              <a:t> gravida diam ac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, in </a:t>
            </a:r>
            <a:r>
              <a:rPr lang="en-US" err="1"/>
              <a:t>luctus</a:t>
            </a:r>
            <a:r>
              <a:rPr lang="en-US"/>
              <a:t> magna auctor.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3B382-716A-4026-FD12-3A7CD2E61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4" y="6044174"/>
            <a:ext cx="813816" cy="81381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660FA5A-773F-C594-40B3-FE9D70F4B2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9" y="6103493"/>
            <a:ext cx="1379014" cy="6217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F16C17-1BF3-D502-4BE4-48524A4C881A}"/>
              </a:ext>
            </a:extLst>
          </p:cNvPr>
          <p:cNvSpPr txBox="1"/>
          <p:nvPr userDrawn="1"/>
        </p:nvSpPr>
        <p:spPr>
          <a:xfrm>
            <a:off x="406978" y="272984"/>
            <a:ext cx="11378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Avenir Medium" panose="02000503020000020003" pitchFamily="2" charset="0"/>
              </a:rPr>
              <a:t>ELEVATE PARTNER SUMMIT – 2022</a:t>
            </a:r>
          </a:p>
        </p:txBody>
      </p:sp>
    </p:spTree>
    <p:extLst>
      <p:ext uri="{BB962C8B-B14F-4D97-AF65-F5344CB8AC3E}">
        <p14:creationId xmlns:p14="http://schemas.microsoft.com/office/powerpoint/2010/main" val="848376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lf w/ Imag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DB4091-89B7-80F2-26FF-FD06AEAEE5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978" y="580761"/>
            <a:ext cx="11378045" cy="6130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FA546F-5049-5849-2AF2-1A4C269FFEBC}"/>
              </a:ext>
            </a:extLst>
          </p:cNvPr>
          <p:cNvCxnSpPr>
            <a:cxnSpLocks/>
          </p:cNvCxnSpPr>
          <p:nvPr userDrawn="1"/>
        </p:nvCxnSpPr>
        <p:spPr>
          <a:xfrm>
            <a:off x="503164" y="1357414"/>
            <a:ext cx="1044146" cy="0"/>
          </a:xfrm>
          <a:prstGeom prst="line">
            <a:avLst/>
          </a:prstGeom>
          <a:ln w="76200">
            <a:solidFill>
              <a:srgbClr val="BDD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8EC2BFC-10F0-EFF0-9CC5-8DF99513569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096000" y="1570797"/>
            <a:ext cx="5689022" cy="4369099"/>
          </a:xfrm>
          <a:prstGeom prst="rect">
            <a:avLst/>
          </a:prstGeom>
        </p:spPr>
        <p:txBody>
          <a:bodyPr anchor="t"/>
          <a:lstStyle>
            <a:lvl1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/>
              <a:t>Sed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, non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vitae. </a:t>
            </a:r>
          </a:p>
          <a:p>
            <a:pPr lvl="0"/>
            <a:r>
              <a:rPr lang="en-US"/>
              <a:t>Sed a </a:t>
            </a:r>
            <a:r>
              <a:rPr lang="en-US" err="1"/>
              <a:t>vehicula</a:t>
            </a:r>
            <a:r>
              <a:rPr lang="en-US"/>
              <a:t> est.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</a:t>
            </a:r>
          </a:p>
          <a:p>
            <a:pPr lvl="0"/>
            <a:r>
              <a:rPr lang="en-US" err="1"/>
              <a:t>Suspendisse</a:t>
            </a:r>
            <a:r>
              <a:rPr lang="en-US"/>
              <a:t> gravida diam ac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, in </a:t>
            </a:r>
            <a:r>
              <a:rPr lang="en-US" err="1"/>
              <a:t>luctus</a:t>
            </a:r>
            <a:r>
              <a:rPr lang="en-US"/>
              <a:t> magna auctor.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8B3903-305D-AD80-7285-6C84EE4A4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4" y="6044174"/>
            <a:ext cx="813816" cy="81381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2001E65-C8E4-80DF-7ACD-57FBBCD85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9" y="6103493"/>
            <a:ext cx="1379014" cy="6217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E8C671-10C2-1F92-DAC4-CD56CEE68338}"/>
              </a:ext>
            </a:extLst>
          </p:cNvPr>
          <p:cNvSpPr txBox="1"/>
          <p:nvPr userDrawn="1"/>
        </p:nvSpPr>
        <p:spPr>
          <a:xfrm>
            <a:off x="406978" y="272984"/>
            <a:ext cx="11378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Avenir Medium" panose="02000503020000020003" pitchFamily="2" charset="0"/>
              </a:rPr>
              <a:t>ELEVATE PARTNER SUMMIT – 2022</a:t>
            </a:r>
          </a:p>
        </p:txBody>
      </p:sp>
    </p:spTree>
    <p:extLst>
      <p:ext uri="{BB962C8B-B14F-4D97-AF65-F5344CB8AC3E}">
        <p14:creationId xmlns:p14="http://schemas.microsoft.com/office/powerpoint/2010/main" val="2554664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/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EA7FD1-94D2-AA48-E292-67174EBDEB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978" y="580761"/>
            <a:ext cx="11378045" cy="6130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123165-C287-6747-4208-DB0D3089305D}"/>
              </a:ext>
            </a:extLst>
          </p:cNvPr>
          <p:cNvCxnSpPr>
            <a:cxnSpLocks/>
          </p:cNvCxnSpPr>
          <p:nvPr userDrawn="1"/>
        </p:nvCxnSpPr>
        <p:spPr>
          <a:xfrm>
            <a:off x="5573927" y="1357414"/>
            <a:ext cx="1044146" cy="0"/>
          </a:xfrm>
          <a:prstGeom prst="line">
            <a:avLst/>
          </a:prstGeom>
          <a:ln w="76200">
            <a:solidFill>
              <a:srgbClr val="BDD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848A0E4-86AA-2E2B-EB14-CDE01AF27A0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77287" y="2308393"/>
            <a:ext cx="4520840" cy="3645588"/>
          </a:xfrm>
          <a:prstGeom prst="rect">
            <a:avLst/>
          </a:prstGeom>
        </p:spPr>
        <p:txBody>
          <a:bodyPr anchor="t"/>
          <a:lstStyle>
            <a:lvl1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/>
              <a:t>Sed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, non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vitae. </a:t>
            </a:r>
          </a:p>
          <a:p>
            <a:pPr lvl="0"/>
            <a:r>
              <a:rPr lang="en-US"/>
              <a:t>Sed a </a:t>
            </a:r>
            <a:r>
              <a:rPr lang="en-US" err="1"/>
              <a:t>vehicula</a:t>
            </a:r>
            <a:r>
              <a:rPr lang="en-US"/>
              <a:t> est.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</a:t>
            </a:r>
          </a:p>
          <a:p>
            <a:pPr lvl="0"/>
            <a:r>
              <a:rPr lang="en-US" err="1"/>
              <a:t>Suspendisse</a:t>
            </a:r>
            <a:r>
              <a:rPr lang="en-US"/>
              <a:t> gravida diam ac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, in </a:t>
            </a:r>
            <a:r>
              <a:rPr lang="en-US" err="1"/>
              <a:t>luctus</a:t>
            </a:r>
            <a:r>
              <a:rPr lang="en-US"/>
              <a:t> magna auctor.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806C8F-7A92-749C-1933-E6481DF12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4" y="6044174"/>
            <a:ext cx="813816" cy="813816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BD274CA-2746-3465-7665-BC8C17AABA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9" y="6103493"/>
            <a:ext cx="1379014" cy="62179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29D934C-F990-30D5-237B-CB3732DF17A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393875" y="2308393"/>
            <a:ext cx="4520840" cy="3645593"/>
          </a:xfrm>
          <a:prstGeom prst="rect">
            <a:avLst/>
          </a:prstGeom>
        </p:spPr>
        <p:txBody>
          <a:bodyPr anchor="t"/>
          <a:lstStyle>
            <a:lvl1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/>
              <a:t>Sed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, non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vitae. </a:t>
            </a:r>
          </a:p>
          <a:p>
            <a:pPr lvl="0"/>
            <a:r>
              <a:rPr lang="en-US"/>
              <a:t>Sed a </a:t>
            </a:r>
            <a:r>
              <a:rPr lang="en-US" err="1"/>
              <a:t>vehicula</a:t>
            </a:r>
            <a:r>
              <a:rPr lang="en-US"/>
              <a:t> est.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</a:t>
            </a:r>
          </a:p>
          <a:p>
            <a:pPr lvl="0"/>
            <a:r>
              <a:rPr lang="en-US" err="1"/>
              <a:t>Suspendisse</a:t>
            </a:r>
            <a:r>
              <a:rPr lang="en-US"/>
              <a:t> gravida diam ac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, in </a:t>
            </a:r>
            <a:r>
              <a:rPr lang="en-US" err="1"/>
              <a:t>luctus</a:t>
            </a:r>
            <a:r>
              <a:rPr lang="en-US"/>
              <a:t> magna auctor.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769C25-C500-ACA5-EDFA-48746BBB98A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277285" y="1920089"/>
            <a:ext cx="4520840" cy="38830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>
                <a:solidFill>
                  <a:srgbClr val="C5D600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HEADER 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54D82E-4DE9-A9FC-7B70-B20E0A6116B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93874" y="1920089"/>
            <a:ext cx="4520840" cy="38830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>
                <a:solidFill>
                  <a:srgbClr val="C5D600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HEADER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AB692A-28D3-AEB3-2A0D-9294E04FCA48}"/>
              </a:ext>
            </a:extLst>
          </p:cNvPr>
          <p:cNvSpPr txBox="1"/>
          <p:nvPr userDrawn="1"/>
        </p:nvSpPr>
        <p:spPr>
          <a:xfrm>
            <a:off x="406978" y="272984"/>
            <a:ext cx="11378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Avenir Medium" panose="02000503020000020003" pitchFamily="2" charset="0"/>
              </a:rPr>
              <a:t>ELEVATE PARTNER SUMMIT – 2022</a:t>
            </a:r>
          </a:p>
        </p:txBody>
      </p:sp>
    </p:spTree>
    <p:extLst>
      <p:ext uri="{BB962C8B-B14F-4D97-AF65-F5344CB8AC3E}">
        <p14:creationId xmlns:p14="http://schemas.microsoft.com/office/powerpoint/2010/main" val="2378536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800DD9-507A-EB42-9111-0EC7CD6C1A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978" y="580761"/>
            <a:ext cx="11378045" cy="6130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B03CBB-CBA0-FB4F-8FBE-83A3F2028917}"/>
              </a:ext>
            </a:extLst>
          </p:cNvPr>
          <p:cNvCxnSpPr>
            <a:cxnSpLocks/>
          </p:cNvCxnSpPr>
          <p:nvPr userDrawn="1"/>
        </p:nvCxnSpPr>
        <p:spPr>
          <a:xfrm>
            <a:off x="5573927" y="1357414"/>
            <a:ext cx="1044146" cy="0"/>
          </a:xfrm>
          <a:prstGeom prst="line">
            <a:avLst/>
          </a:prstGeom>
          <a:ln w="76200">
            <a:solidFill>
              <a:srgbClr val="BDD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74154D2-83E2-465D-BF49-1038F820B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4" y="6044174"/>
            <a:ext cx="813816" cy="81381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70DB825-1819-F722-A0D4-088498D951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9" y="6103493"/>
            <a:ext cx="1379014" cy="6217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AF9935-0884-4B6A-F64C-5052C4C09F92}"/>
              </a:ext>
            </a:extLst>
          </p:cNvPr>
          <p:cNvSpPr txBox="1"/>
          <p:nvPr userDrawn="1"/>
        </p:nvSpPr>
        <p:spPr>
          <a:xfrm>
            <a:off x="406978" y="272984"/>
            <a:ext cx="11378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Avenir Medium" panose="02000503020000020003" pitchFamily="2" charset="0"/>
              </a:rPr>
              <a:t>ELEVATE PARTNER SUMMIT – 2022</a:t>
            </a:r>
          </a:p>
        </p:txBody>
      </p:sp>
    </p:spTree>
    <p:extLst>
      <p:ext uri="{BB962C8B-B14F-4D97-AF65-F5344CB8AC3E}">
        <p14:creationId xmlns:p14="http://schemas.microsoft.com/office/powerpoint/2010/main" val="199700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0577B-8586-DBEF-8C14-48ADC380D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90D99-6EBD-046E-4B49-06153BF5B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1F570-9E39-39A3-6FFB-460FEDDA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3AB93-FCF7-4045-5302-3C9F6CB8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05111-3ADB-411C-19DC-3E9074A2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47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662233-2FC2-19BE-AA3E-B6BF306B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4" y="6044174"/>
            <a:ext cx="813816" cy="81381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78907CE-8AF8-70BF-1CFD-BC86392DE4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9" y="6103493"/>
            <a:ext cx="1379014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2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BA610F02-1754-FE42-8885-DECBCEB53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5C6054-A7FF-C7F9-528F-28EFF210DFB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000000">
              <a:alpha val="5764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3B8714-B988-5C92-B5D8-132C42198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018" y="88877"/>
            <a:ext cx="2103027" cy="948247"/>
          </a:xfrm>
          <a:prstGeom prst="rect">
            <a:avLst/>
          </a:prstGeom>
        </p:spPr>
      </p:pic>
      <p:pic>
        <p:nvPicPr>
          <p:cNvPr id="10" name="Picture 9" descr="A picture containing plant, vector graphics, silhouette&#10;&#10;Description automatically generated">
            <a:extLst>
              <a:ext uri="{FF2B5EF4-FFF2-40B4-BE49-F238E27FC236}">
                <a16:creationId xmlns:a16="http://schemas.microsoft.com/office/drawing/2014/main" id="{E82837D7-BAE7-223A-5CA0-287C83DCD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4" y="6046179"/>
            <a:ext cx="813816" cy="8138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A64B22-B9C1-3CBE-A817-8BF76BC95B26}"/>
              </a:ext>
            </a:extLst>
          </p:cNvPr>
          <p:cNvCxnSpPr>
            <a:cxnSpLocks/>
          </p:cNvCxnSpPr>
          <p:nvPr userDrawn="1"/>
        </p:nvCxnSpPr>
        <p:spPr>
          <a:xfrm>
            <a:off x="5573927" y="2666801"/>
            <a:ext cx="1044146" cy="0"/>
          </a:xfrm>
          <a:prstGeom prst="line">
            <a:avLst/>
          </a:prstGeom>
          <a:ln w="76200">
            <a:solidFill>
              <a:srgbClr val="BDD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9F6F34D-6902-0684-2445-BF32305125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978" y="2857501"/>
            <a:ext cx="11378045" cy="6130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“THANK YOU” TEXT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8FFFBEF-5716-5E8B-BC82-D321614A0D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977" y="3477346"/>
            <a:ext cx="11378045" cy="813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>
                    <a:lumMod val="75000"/>
                  </a:schemeClr>
                </a:solidFill>
                <a:latin typeface="Avenir Medium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123068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00208C75-31F5-9F95-3744-C5FE15337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1D77DE-D376-8CAA-ADC3-2733360F6CCF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000000">
              <a:alpha val="5764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plant, vector graphics, silhouette&#10;&#10;Description automatically generated">
            <a:extLst>
              <a:ext uri="{FF2B5EF4-FFF2-40B4-BE49-F238E27FC236}">
                <a16:creationId xmlns:a16="http://schemas.microsoft.com/office/drawing/2014/main" id="{344A42D5-2C83-B6E7-0D8B-051106174D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84" y="6046179"/>
            <a:ext cx="813816" cy="813816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0FF011-F54B-85CA-5E16-2D9E525392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250" y="6098161"/>
            <a:ext cx="1379013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57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98610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1"/>
          <p:cNvSpPr txBox="1">
            <a:spLocks noGrp="1"/>
          </p:cNvSpPr>
          <p:nvPr>
            <p:ph type="sldNum" idx="12"/>
          </p:nvPr>
        </p:nvSpPr>
        <p:spPr>
          <a:xfrm>
            <a:off x="1140905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9847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">
  <p:cSld name="Title slide 2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"/>
          <p:cNvSpPr txBox="1">
            <a:spLocks noGrp="1"/>
          </p:cNvSpPr>
          <p:nvPr>
            <p:ph type="sldNum" idx="12"/>
          </p:nvPr>
        </p:nvSpPr>
        <p:spPr>
          <a:xfrm>
            <a:off x="1140905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138" name="Google Shape;138;p32"/>
          <p:cNvSpPr txBox="1"/>
          <p:nvPr/>
        </p:nvSpPr>
        <p:spPr>
          <a:xfrm>
            <a:off x="500367" y="1950433"/>
            <a:ext cx="11064000" cy="26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Peplink Portfolio</a:t>
            </a:r>
            <a:endParaRPr sz="6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94720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68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A6809-FAAF-2EF4-7BBF-21A9ECB9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4FBB-F1F5-AB53-1C99-EC43D7120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C0D82-E2A7-7EAC-FF67-A5724F46D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3931A-C62A-FAA2-CEB0-936DB608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EB894-5675-0320-26FC-649BD9B8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8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E4D99-1893-1625-00F6-EDA4693F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DC5C7-5A4C-803D-52A0-EC98358A7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65E65-4213-9D20-8AD9-080922D72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AA8B1-8C91-43C0-EE96-8774948CA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B04DA-BA75-D1B4-8AD2-0514726F8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1D25D-0190-D9B5-A130-48768CCA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9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DED8-9B79-11DD-EC1C-913295A8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04D58-D3F4-0DC5-E6F3-C437C47B7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DCBA6-1555-640E-67E2-AA74DC3B7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6C7F1-7E7F-2966-F718-0C49BE2E3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9211F-572F-E1BD-BF07-AE5A0450F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D6F24-0A6A-6209-0535-1E9431754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447941-E72D-6209-1833-91D30507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8B8C5C-1F6E-A583-8074-29746D8C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6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4BB7-B1D2-0782-B181-2A63FD4F9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3A494E-7884-A420-8636-1000D8C6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9F765-AE22-C55B-BE30-35BAE29E3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EFF39-CA5D-3AC0-362E-C00ADD08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3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2947B-6DD3-2247-EF9F-139BBCEBE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AA2CB-8832-BE7B-5199-990EAB254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05305-9790-90DB-227E-2D887419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C537-0086-B529-17FF-FA564655F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F6AB4-D728-2812-3A21-1F80B7F40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D748B-BCCF-4C95-1629-B226A63D3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BE680-1EDA-B833-B19D-F17FE605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1D675-B443-A923-EF21-408EB150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D12EE-3D61-0613-351E-D1A2D35E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3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10D77-AE75-0581-8C81-A6B55FBF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8D734D-04A3-8118-4F89-90DB08B16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F60CE-6A96-1B67-75D4-7C31CB317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58C84-3045-738B-9C43-391A03B5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EF69C-4880-8B9B-2F8B-0A58D33E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4F82F-5332-03F3-35EC-3617316CE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2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7FF61F-C9A7-317E-4915-DE09A9DF7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AAAA2-CDF8-C50F-A928-794D96922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145B-4886-ACBE-EFE4-4CF4C66E6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ABE74-E163-CE42-B057-327B9AEA10F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42DB2-A5C2-EC2E-10CE-5F7E3DBCF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6A4D-214B-D2B3-DF0D-A8345602B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6DD23-81C7-244E-B95E-15E347E3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1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29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>
              <a:lumMod val="85000"/>
              <a:lumOff val="15000"/>
            </a:schemeClr>
          </a:solidFill>
          <a:latin typeface="Avenir Blac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85000"/>
              <a:lumOff val="15000"/>
            </a:schemeClr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b="0" i="0" kern="1200">
          <a:solidFill>
            <a:schemeClr val="tx1">
              <a:lumMod val="85000"/>
              <a:lumOff val="15000"/>
            </a:schemeClr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85000"/>
              <a:lumOff val="15000"/>
            </a:schemeClr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85000"/>
              <a:lumOff val="15000"/>
            </a:schemeClr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85000"/>
              <a:lumOff val="15000"/>
            </a:schemeClr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image" Target="../media/image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9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FCA37-B26C-EB5C-28D1-1242573543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AIRGAIN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C32A3-C99A-60A3-B781-63C5686D71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r>
              <a:rPr lang="en-US"/>
              <a:t>BRIAN CRITCHFIELD | TRACY LIU</a:t>
            </a:r>
          </a:p>
        </p:txBody>
      </p:sp>
    </p:spTree>
    <p:extLst>
      <p:ext uri="{BB962C8B-B14F-4D97-AF65-F5344CB8AC3E}">
        <p14:creationId xmlns:p14="http://schemas.microsoft.com/office/powerpoint/2010/main" val="2186659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905D-AF6B-B788-786B-91C7CE61C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2022 Airgain Website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7F789B-301C-9263-776D-18918F33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244F1-9F14-7003-4652-BEF6A38444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121" y="1505994"/>
            <a:ext cx="2044012" cy="49681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5BE1C2-469A-93D1-056A-A6D6A558A4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471" y="1503472"/>
            <a:ext cx="2080511" cy="461356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E706A0-FDCE-A516-74E5-258A8A29C6EE}"/>
              </a:ext>
            </a:extLst>
          </p:cNvPr>
          <p:cNvGrpSpPr/>
          <p:nvPr/>
        </p:nvGrpSpPr>
        <p:grpSpPr>
          <a:xfrm>
            <a:off x="1964223" y="1505994"/>
            <a:ext cx="2211198" cy="4968166"/>
            <a:chOff x="1600969" y="1505994"/>
            <a:chExt cx="2211198" cy="496816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B97043C-1EDB-4E04-F4A2-CF9B2928FE75}"/>
                </a:ext>
              </a:extLst>
            </p:cNvPr>
            <p:cNvGrpSpPr/>
            <p:nvPr/>
          </p:nvGrpSpPr>
          <p:grpSpPr>
            <a:xfrm>
              <a:off x="1601380" y="1505994"/>
              <a:ext cx="2210787" cy="4903370"/>
              <a:chOff x="1601380" y="1505994"/>
              <a:chExt cx="2210787" cy="4903370"/>
            </a:xfrm>
          </p:grpSpPr>
          <p:pic>
            <p:nvPicPr>
              <p:cNvPr id="8" name="Content Placeholder 6">
                <a:extLst>
                  <a:ext uri="{FF2B5EF4-FFF2-40B4-BE49-F238E27FC236}">
                    <a16:creationId xmlns:a16="http://schemas.microsoft.com/office/drawing/2014/main" id="{9D1837DE-8022-CBD1-5C1D-14C6AB9406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01380" y="1505994"/>
                <a:ext cx="2210787" cy="255135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76022F4-210F-A334-5448-8DA3CD8E1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02692" y="4057351"/>
                <a:ext cx="2207753" cy="2352013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1D45EC-56C1-A89A-400E-01FA0D0E62A2}"/>
                </a:ext>
              </a:extLst>
            </p:cNvPr>
            <p:cNvSpPr/>
            <p:nvPr/>
          </p:nvSpPr>
          <p:spPr>
            <a:xfrm>
              <a:off x="1600969" y="1505994"/>
              <a:ext cx="2207753" cy="496816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D0F382A-C1DE-F6A2-CF1D-636981AF1D14}"/>
              </a:ext>
            </a:extLst>
          </p:cNvPr>
          <p:cNvSpPr/>
          <p:nvPr/>
        </p:nvSpPr>
        <p:spPr>
          <a:xfrm>
            <a:off x="4346089" y="3429000"/>
            <a:ext cx="344245" cy="207085"/>
          </a:xfrm>
          <a:prstGeom prst="rightArrow">
            <a:avLst/>
          </a:prstGeom>
          <a:solidFill>
            <a:srgbClr val="005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50C11E1-DF64-E001-1F1E-12164E847E76}"/>
              </a:ext>
            </a:extLst>
          </p:cNvPr>
          <p:cNvSpPr/>
          <p:nvPr/>
        </p:nvSpPr>
        <p:spPr>
          <a:xfrm>
            <a:off x="7196865" y="3429000"/>
            <a:ext cx="344245" cy="207085"/>
          </a:xfrm>
          <a:prstGeom prst="rightArrow">
            <a:avLst/>
          </a:prstGeom>
          <a:solidFill>
            <a:srgbClr val="005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9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905D-AF6B-B788-786B-91C7CE61C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2022 Airgain Website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3F9E2E-E818-65DB-3547-E29B6BE17921}"/>
              </a:ext>
            </a:extLst>
          </p:cNvPr>
          <p:cNvSpPr txBox="1"/>
          <p:nvPr/>
        </p:nvSpPr>
        <p:spPr>
          <a:xfrm>
            <a:off x="7489805" y="1606703"/>
            <a:ext cx="44547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When users land on our homepage they will be able to follow one of three paths to reach the information best suited for them: </a:t>
            </a:r>
          </a:p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355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Embedded -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Build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an IoT Product</a:t>
            </a:r>
          </a:p>
          <a:p>
            <a:pPr marL="355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Integrated –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Connect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Your Organization</a:t>
            </a:r>
          </a:p>
          <a:p>
            <a:pPr marL="355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Antenna+ -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Enhance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Your Signal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7F789B-301C-9263-776D-18918F33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660CF-3205-49A7-3524-09875E819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26" y="1643092"/>
            <a:ext cx="6868875" cy="35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6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905D-AF6B-B788-786B-91C7CE61C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Continued Focus on Education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7F789B-301C-9263-776D-18918F33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F9F52-7DC7-1E83-3012-D14A3C391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822" y="1520597"/>
            <a:ext cx="4584869" cy="4803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03E5C-4045-F2F4-6AC1-83F82B52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272" y="1520596"/>
            <a:ext cx="4746202" cy="48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6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905D-AF6B-B788-786B-91C7CE61C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Continued Focus on Partners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7F789B-301C-9263-776D-18918F33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26407-965D-B239-58DC-D36C45965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0" y="2680148"/>
            <a:ext cx="5493708" cy="1497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6142B5-B0E4-5EF6-3C5E-606BB577E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671" y="1077238"/>
            <a:ext cx="3047342" cy="578076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BCF299-A95C-7CC7-2695-106280A5B978}"/>
              </a:ext>
            </a:extLst>
          </p:cNvPr>
          <p:cNvCxnSpPr>
            <a:stCxn id="4" idx="3"/>
          </p:cNvCxnSpPr>
          <p:nvPr/>
        </p:nvCxnSpPr>
        <p:spPr>
          <a:xfrm>
            <a:off x="5749448" y="3429000"/>
            <a:ext cx="181627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32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D319-A595-78B4-0000-77519F506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AIRGAIN – PARTNER PROGRAM</a:t>
            </a:r>
          </a:p>
        </p:txBody>
      </p:sp>
    </p:spTree>
    <p:extLst>
      <p:ext uri="{BB962C8B-B14F-4D97-AF65-F5344CB8AC3E}">
        <p14:creationId xmlns:p14="http://schemas.microsoft.com/office/powerpoint/2010/main" val="174667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1169-F7C0-64A0-BAF8-4AD772DD0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Why Partner with </a:t>
            </a:r>
            <a:r>
              <a:rPr lang="en-US" sz="4000" err="1"/>
              <a:t>Airgain</a:t>
            </a:r>
            <a:r>
              <a:rPr lang="en-US" sz="400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6A2C0-1F25-93CA-2953-DF0F74C591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>
                <a:solidFill>
                  <a:schemeClr val="tx1"/>
                </a:solidFill>
                <a:effectLst/>
                <a:latin typeface="Montserrat" pitchFamily="2" charset="77"/>
              </a:rPr>
              <a:t>Sell broad Antenna+ portfolio of products for mobile, fleet, IoT, and M2M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/>
                </a:solidFill>
                <a:effectLst/>
                <a:latin typeface="Montserrat" pitchFamily="2" charset="77"/>
              </a:rPr>
              <a:t>Access to unique, differentiated products like AirgainConnect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/>
                </a:solidFill>
                <a:effectLst/>
                <a:latin typeface="Montserrat" pitchFamily="2" charset="77"/>
              </a:rPr>
              <a:t>Robust and rugged antennas that “just work” with a 5 year warranty to prove it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/>
                </a:solidFill>
                <a:effectLst/>
                <a:latin typeface="Montserrat" pitchFamily="2" charset="77"/>
              </a:rPr>
              <a:t>Culture of support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/>
                </a:solidFill>
                <a:effectLst/>
                <a:latin typeface="Montserrat" pitchFamily="2" charset="77"/>
              </a:rPr>
              <a:t>Generous compensation with price protection</a:t>
            </a:r>
          </a:p>
          <a:p>
            <a:pPr>
              <a:lnSpc>
                <a:spcPct val="200000"/>
              </a:lnSpc>
            </a:pPr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49C6F65-C6D5-1824-50E7-2C965DB36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2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19CD2D99-9492-20FD-E91F-6F5C5F850D83}"/>
              </a:ext>
            </a:extLst>
          </p:cNvPr>
          <p:cNvSpPr/>
          <p:nvPr/>
        </p:nvSpPr>
        <p:spPr>
          <a:xfrm>
            <a:off x="797703" y="1500594"/>
            <a:ext cx="632682" cy="632682"/>
          </a:xfrm>
          <a:prstGeom prst="ellipse">
            <a:avLst/>
          </a:prstGeom>
          <a:solidFill>
            <a:srgbClr val="005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31169-F7C0-64A0-BAF8-4AD772DD0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err="1"/>
              <a:t>Airgain</a:t>
            </a:r>
            <a:r>
              <a:rPr lang="en-US" sz="4000"/>
              <a:t> Reseller Program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CE865-D56D-F67E-22BA-0408317EA61C}"/>
              </a:ext>
            </a:extLst>
          </p:cNvPr>
          <p:cNvSpPr/>
          <p:nvPr/>
        </p:nvSpPr>
        <p:spPr>
          <a:xfrm>
            <a:off x="1559857" y="1425756"/>
            <a:ext cx="9788724" cy="5150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Sales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Preferred distribution of Sales leads from Airgain Marketing campaigns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Assistance at tradeshows which can include loan of equipment and on-site Sales professionals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Direct access to a dedicated Channel Manager and Channel Specialists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Assistance with RFIs, RFQs, and RFPs from Airgain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Access to Airgain Sales Specialists for assistance with unique configurations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Marketing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Access to Partner Portal and MDF for Airgain Authorized Resellers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Access to Airgain Marketing co-brandable collateral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Co-sponsorship of approved events (each event is evaluated individually by Airgain)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Access to marketing resources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Pricing Advantages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Competitive pricing and margin advantage for qualified deal registrations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Generous discounts and the ability to earn excellent margins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Demo equipment purchased at a greater than normal discount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Expert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Priority access to Pre- and Post-sales support for Airgain Authorized Resellers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Access to Airgain knowledge base and FAEs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Dedicated channel manager to guide you through our product portfolio provide support through the entire sales process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9" descr="Upward trend outline">
            <a:extLst>
              <a:ext uri="{FF2B5EF4-FFF2-40B4-BE49-F238E27FC236}">
                <a16:creationId xmlns:a16="http://schemas.microsoft.com/office/drawing/2014/main" id="{5E03E228-AE51-7A4E-97D1-AC4AA1A33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32" y="1626145"/>
            <a:ext cx="404024" cy="40402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E49099A-AEF5-5CC7-A1AA-5E11DB574DFA}"/>
              </a:ext>
            </a:extLst>
          </p:cNvPr>
          <p:cNvSpPr/>
          <p:nvPr/>
        </p:nvSpPr>
        <p:spPr>
          <a:xfrm>
            <a:off x="797703" y="3007798"/>
            <a:ext cx="632682" cy="632682"/>
          </a:xfrm>
          <a:prstGeom prst="ellipse">
            <a:avLst/>
          </a:prstGeom>
          <a:solidFill>
            <a:srgbClr val="005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6340CE-3F05-6F61-100A-6D725B57DC5B}"/>
              </a:ext>
            </a:extLst>
          </p:cNvPr>
          <p:cNvSpPr/>
          <p:nvPr/>
        </p:nvSpPr>
        <p:spPr>
          <a:xfrm>
            <a:off x="797703" y="4288052"/>
            <a:ext cx="632682" cy="632682"/>
          </a:xfrm>
          <a:prstGeom prst="ellipse">
            <a:avLst/>
          </a:prstGeom>
          <a:solidFill>
            <a:srgbClr val="005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F47AA9E-203F-F959-253A-487C2FC0D162}"/>
              </a:ext>
            </a:extLst>
          </p:cNvPr>
          <p:cNvSpPr/>
          <p:nvPr/>
        </p:nvSpPr>
        <p:spPr>
          <a:xfrm>
            <a:off x="797703" y="5251965"/>
            <a:ext cx="632682" cy="632682"/>
          </a:xfrm>
          <a:prstGeom prst="ellipse">
            <a:avLst/>
          </a:prstGeom>
          <a:solidFill>
            <a:srgbClr val="005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c 17" descr="Marketing outline">
            <a:extLst>
              <a:ext uri="{FF2B5EF4-FFF2-40B4-BE49-F238E27FC236}">
                <a16:creationId xmlns:a16="http://schemas.microsoft.com/office/drawing/2014/main" id="{7058133C-E9C5-D00A-864C-89E19435D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049" y="3115921"/>
            <a:ext cx="428688" cy="428688"/>
          </a:xfrm>
          <a:prstGeom prst="rect">
            <a:avLst/>
          </a:prstGeom>
        </p:spPr>
      </p:pic>
      <p:pic>
        <p:nvPicPr>
          <p:cNvPr id="14" name="Graphic 13" descr="Money outline">
            <a:extLst>
              <a:ext uri="{FF2B5EF4-FFF2-40B4-BE49-F238E27FC236}">
                <a16:creationId xmlns:a16="http://schemas.microsoft.com/office/drawing/2014/main" id="{15D20EDA-8BFE-65D0-AC0E-82219F35D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526" y="4382193"/>
            <a:ext cx="420682" cy="420682"/>
          </a:xfrm>
          <a:prstGeom prst="rect">
            <a:avLst/>
          </a:prstGeom>
        </p:spPr>
      </p:pic>
      <p:pic>
        <p:nvPicPr>
          <p:cNvPr id="16" name="Graphic 15" descr="Call center outline">
            <a:extLst>
              <a:ext uri="{FF2B5EF4-FFF2-40B4-BE49-F238E27FC236}">
                <a16:creationId xmlns:a16="http://schemas.microsoft.com/office/drawing/2014/main" id="{846752E1-AEFD-0625-82AE-49DA6E472A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6049" y="5357965"/>
            <a:ext cx="420682" cy="42068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91A0411-32A6-113E-5A1E-C925B05406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5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1169-F7C0-64A0-BAF8-4AD772DD0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err="1"/>
              <a:t>Airgain</a:t>
            </a:r>
            <a:r>
              <a:rPr lang="en-US" sz="4000"/>
              <a:t> Reseller Tiers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CA7053B-DEBE-CA60-239F-012F81941447}"/>
              </a:ext>
            </a:extLst>
          </p:cNvPr>
          <p:cNvGraphicFramePr>
            <a:graphicFrameLocks noGrp="1"/>
          </p:cNvGraphicFramePr>
          <p:nvPr/>
        </p:nvGraphicFramePr>
        <p:xfrm>
          <a:off x="1541674" y="1444654"/>
          <a:ext cx="9108652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8062">
                  <a:extLst>
                    <a:ext uri="{9D8B030D-6E8A-4147-A177-3AD203B41FA5}">
                      <a16:colId xmlns:a16="http://schemas.microsoft.com/office/drawing/2014/main" val="461637630"/>
                    </a:ext>
                  </a:extLst>
                </a:gridCol>
                <a:gridCol w="1563530">
                  <a:extLst>
                    <a:ext uri="{9D8B030D-6E8A-4147-A177-3AD203B41FA5}">
                      <a16:colId xmlns:a16="http://schemas.microsoft.com/office/drawing/2014/main" val="857597103"/>
                    </a:ext>
                  </a:extLst>
                </a:gridCol>
                <a:gridCol w="1563530">
                  <a:extLst>
                    <a:ext uri="{9D8B030D-6E8A-4147-A177-3AD203B41FA5}">
                      <a16:colId xmlns:a16="http://schemas.microsoft.com/office/drawing/2014/main" val="563812134"/>
                    </a:ext>
                  </a:extLst>
                </a:gridCol>
                <a:gridCol w="1563530">
                  <a:extLst>
                    <a:ext uri="{9D8B030D-6E8A-4147-A177-3AD203B41FA5}">
                      <a16:colId xmlns:a16="http://schemas.microsoft.com/office/drawing/2014/main" val="3813558513"/>
                    </a:ext>
                  </a:extLst>
                </a:gridCol>
              </a:tblGrid>
              <a:tr h="227258">
                <a:tc>
                  <a:txBody>
                    <a:bodyPr/>
                    <a:lstStyle/>
                    <a:p>
                      <a:r>
                        <a:rPr lang="en-US" sz="1000">
                          <a:latin typeface="Montserrat" pitchFamily="2" charset="77"/>
                        </a:rPr>
                        <a:t>Program Requirements</a:t>
                      </a:r>
                    </a:p>
                  </a:txBody>
                  <a:tcPr>
                    <a:solidFill>
                      <a:srgbClr val="005B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Montserrat" pitchFamily="2" charset="77"/>
                        </a:rPr>
                        <a:t>Affiliate</a:t>
                      </a:r>
                    </a:p>
                  </a:txBody>
                  <a:tcPr>
                    <a:solidFill>
                      <a:srgbClr val="005B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Montserrat" pitchFamily="2" charset="77"/>
                        </a:rPr>
                        <a:t>Select</a:t>
                      </a:r>
                    </a:p>
                  </a:txBody>
                  <a:tcPr>
                    <a:solidFill>
                      <a:srgbClr val="005B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Montserrat" pitchFamily="2" charset="77"/>
                        </a:rPr>
                        <a:t>Premier</a:t>
                      </a:r>
                    </a:p>
                  </a:txBody>
                  <a:tcPr>
                    <a:solidFill>
                      <a:srgbClr val="005B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87186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Minimum Annual Revenue Commitment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Montserrat" pitchFamily="2" charset="77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Montserrat" pitchFamily="2" charset="77"/>
                        </a:rPr>
                        <a:t>$25k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Montserrat" pitchFamily="2" charset="77"/>
                        </a:rPr>
                        <a:t>$100k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44970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Partner Application Profile</a:t>
                      </a:r>
                      <a:endParaRPr lang="en-US" sz="100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Courier New" panose="02070309020205020404" pitchFamily="49" charset="0"/>
                        <a:buNone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932445"/>
                  </a:ext>
                </a:extLst>
              </a:tr>
              <a:tr h="227258">
                <a:tc gridSpan="4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Program Benefits</a:t>
                      </a:r>
                    </a:p>
                  </a:txBody>
                  <a:tcPr>
                    <a:solidFill>
                      <a:srgbClr val="005B9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132576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Access to Partner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539015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Airgain Logo 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624491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Approved to sell Antenna+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846874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Approved to sell AirgainConnect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71102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Ongoing communications and Airgain news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12305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Co-brandable Asset Library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235949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Dedicated Airgain Channel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583840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Priority access to pre- and post-sales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459811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Deal 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176045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Marketing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420878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Proposal based Marketing Development Funds (MDF)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390239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30-day evals/samples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787784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Demo Pricing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498741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Special Pricing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075145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Promotions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243550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Partner Advisory Council candidate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69405"/>
                  </a:ext>
                </a:extLst>
              </a:tr>
              <a:tr h="227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  <a:latin typeface="Montserrat" pitchFamily="2" charset="77"/>
                        </a:rPr>
                        <a:t>Highest margin level with </a:t>
                      </a:r>
                      <a:r>
                        <a:rPr lang="en-US" sz="1000" err="1">
                          <a:effectLst/>
                          <a:latin typeface="Montserrat" pitchFamily="2" charset="77"/>
                        </a:rPr>
                        <a:t>Airgain</a:t>
                      </a:r>
                      <a:endParaRPr lang="en-US" sz="1000">
                        <a:effectLst/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latin typeface="Montserrat" pitchFamily="2" charset="77"/>
                        </a:rPr>
                        <a:t>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926438"/>
                  </a:ext>
                </a:extLst>
              </a:tr>
            </a:tbl>
          </a:graphicData>
        </a:graphic>
      </p:graphicFrame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87B7DED-39B4-D449-97E6-76C56C58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03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D319-A595-78B4-0000-77519F506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AIRGAIN – DEAL REGISTRATION PROGRAM</a:t>
            </a:r>
          </a:p>
        </p:txBody>
      </p:sp>
    </p:spTree>
    <p:extLst>
      <p:ext uri="{BB962C8B-B14F-4D97-AF65-F5344CB8AC3E}">
        <p14:creationId xmlns:p14="http://schemas.microsoft.com/office/powerpoint/2010/main" val="1053732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1169-F7C0-64A0-BAF8-4AD772DD0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err="1"/>
              <a:t>Airgain</a:t>
            </a:r>
            <a:r>
              <a:rPr lang="en-US" sz="4000"/>
              <a:t> Deal Registration Benefits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16FAC9-2962-8C79-8671-FF7E78335EE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>
                <a:solidFill>
                  <a:schemeClr val="tx1"/>
                </a:solidFill>
                <a:latin typeface="Montserrat" pitchFamily="2" charset="77"/>
              </a:rPr>
              <a:t>Our Airgain Partner Program members receive access to a bevy of marketing and business resources to help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>
                <a:solidFill>
                  <a:schemeClr val="tx1"/>
                </a:solidFill>
                <a:latin typeface="Montserrat" pitchFamily="2" charset="77"/>
              </a:rPr>
              <a:t>you grow your business and enjoy sustained success.</a:t>
            </a:r>
          </a:p>
          <a:p>
            <a:pPr marL="0" indent="0" algn="ctr">
              <a:buNone/>
            </a:pPr>
            <a:endParaRPr lang="en-US" sz="1400">
              <a:solidFill>
                <a:schemeClr val="tx1"/>
              </a:solidFill>
              <a:latin typeface="Montserrat" pitchFamily="2" charset="77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400" b="1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Profitability enhancement</a:t>
            </a:r>
            <a:r>
              <a:rPr lang="en-US" sz="140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. Deal registration may add additional gross profit margin to an already profitable sale.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400" b="1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Opportunity protection.</a:t>
            </a:r>
            <a:r>
              <a:rPr lang="en-US" sz="140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If a partner’s prospect contacts Airgain, we will be aware that a specific partner is involved in the opportunity and avoid inadvertently engaging another partner in the account.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400" b="1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</a:rPr>
              <a:t>Opportunity</a:t>
            </a:r>
            <a:r>
              <a:rPr lang="en-US" sz="1400" b="1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control.</a:t>
            </a:r>
            <a:r>
              <a:rPr lang="en-US" sz="140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If a registered prospect contacts Airgain, we can refer the prospect back to the partner and brief the partner on any communication that has taken place directly with Airgain.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400" b="1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Special pricing and promotion eligibility.</a:t>
            </a:r>
            <a:r>
              <a:rPr lang="en-US" sz="140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Special pricing requests and promotions will only be considered for opportunities that have deal registration approval.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400" b="1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Opportunity Referral.</a:t>
            </a:r>
            <a:r>
              <a:rPr lang="en-US" sz="140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Partner registration activity will be considered when reviewing partner eligibility for leads and opportunities.</a:t>
            </a:r>
          </a:p>
          <a:p>
            <a:pPr marL="0" indent="0" algn="ctr">
              <a:buNone/>
            </a:pPr>
            <a:endParaRPr lang="en-US" sz="140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9388BD1-61B9-D89B-1334-CFC8B65AD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7046-354E-F2D9-78F0-35AE2C8AA3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AIRGAIN SPEAKERS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A1244-32C1-11AD-DE04-C3BD6FB171D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US" sz="1400">
                <a:solidFill>
                  <a:schemeClr val="tx1"/>
                </a:solidFill>
                <a:latin typeface="Montserrat" pitchFamily="2" charset="77"/>
              </a:rPr>
              <a:t>30 years of marketing experience</a:t>
            </a:r>
          </a:p>
          <a:p>
            <a:pPr>
              <a:spcBef>
                <a:spcPts val="500"/>
              </a:spcBef>
            </a:pPr>
            <a:r>
              <a:rPr lang="en-US" sz="1400">
                <a:solidFill>
                  <a:schemeClr val="tx1"/>
                </a:solidFill>
                <a:latin typeface="Montserrat" pitchFamily="2" charset="77"/>
              </a:rPr>
              <a:t>25 years of digital marketing experience</a:t>
            </a:r>
          </a:p>
          <a:p>
            <a:pPr>
              <a:spcBef>
                <a:spcPts val="500"/>
              </a:spcBef>
            </a:pPr>
            <a:r>
              <a:rPr lang="en-US" sz="1400">
                <a:solidFill>
                  <a:schemeClr val="tx1"/>
                </a:solidFill>
                <a:latin typeface="Montserrat" pitchFamily="2" charset="77"/>
              </a:rPr>
              <a:t>Teaches graduate marketing and strategy</a:t>
            </a:r>
          </a:p>
          <a:p>
            <a:pPr>
              <a:spcBef>
                <a:spcPts val="500"/>
              </a:spcBef>
            </a:pPr>
            <a:r>
              <a:rPr lang="en-US" sz="1400">
                <a:solidFill>
                  <a:schemeClr val="tx1"/>
                </a:solidFill>
                <a:latin typeface="Montserrat" pitchFamily="2" charset="77"/>
              </a:rPr>
              <a:t>International speaker, consultant, and author</a:t>
            </a:r>
          </a:p>
          <a:p>
            <a:pPr>
              <a:spcBef>
                <a:spcPts val="500"/>
              </a:spcBef>
            </a:pPr>
            <a:r>
              <a:rPr lang="en-US" sz="1400">
                <a:solidFill>
                  <a:schemeClr val="tx1"/>
                </a:solidFill>
                <a:latin typeface="Montserrat" pitchFamily="2" charset="77"/>
              </a:rPr>
              <a:t>Currently, VP of Global Marketing at Airgain</a:t>
            </a:r>
          </a:p>
          <a:p>
            <a:endParaRPr lang="en-US" sz="1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BB7A9-5437-BA7C-A063-DA353DB7A34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sz="1400">
                <a:solidFill>
                  <a:srgbClr val="242424"/>
                </a:solidFill>
                <a:effectLst/>
                <a:latin typeface="Montserrat" pitchFamily="2" charset="77"/>
              </a:rPr>
              <a:t>Over 3 years at Airgain previously managing manufacturing reps, embedded sales, and aftermarket channel for the Western region</a:t>
            </a:r>
          </a:p>
          <a:p>
            <a:r>
              <a:rPr lang="en-US" sz="1400">
                <a:solidFill>
                  <a:srgbClr val="242424"/>
                </a:solidFill>
                <a:effectLst/>
                <a:latin typeface="Montserrat" pitchFamily="2" charset="77"/>
              </a:rPr>
              <a:t>16 years of experience in channel management</a:t>
            </a:r>
          </a:p>
          <a:p>
            <a:r>
              <a:rPr lang="en-US" sz="1400">
                <a:solidFill>
                  <a:srgbClr val="242424"/>
                </a:solidFill>
                <a:effectLst/>
                <a:latin typeface="Montserrat" pitchFamily="2" charset="77"/>
              </a:rPr>
              <a:t>20+ years in technical solution sales</a:t>
            </a:r>
          </a:p>
          <a:p>
            <a:r>
              <a:rPr lang="en-US" sz="1400">
                <a:solidFill>
                  <a:srgbClr val="242424"/>
                </a:solidFill>
                <a:effectLst/>
                <a:latin typeface="Montserrat" pitchFamily="2" charset="77"/>
              </a:rPr>
              <a:t>Currently responsible for channel, distributor relationships, and strategic alliances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5FAB52-CFCD-B8A0-B6D4-9A91E53EC11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/>
              <a:t>BRIAN CRITCHFIELD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9ABC00-3A3B-40B6-6B95-F90200DB95A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TRACY LIU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952D7D1-FCA7-A838-FA79-D3C054E80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7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835D1D-8789-2067-22DB-642DC9F38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Deal Registration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421C88-0231-1C04-CA27-2389DBC27FB2}"/>
              </a:ext>
            </a:extLst>
          </p:cNvPr>
          <p:cNvSpPr/>
          <p:nvPr/>
        </p:nvSpPr>
        <p:spPr>
          <a:xfrm>
            <a:off x="1559858" y="1613648"/>
            <a:ext cx="4356848" cy="2312894"/>
          </a:xfrm>
          <a:prstGeom prst="rect">
            <a:avLst/>
          </a:prstGeom>
          <a:solidFill>
            <a:srgbClr val="CF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Antenna+ Fleet antennas (5% additional margin)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AirgainConnect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(5% additional margin)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M2M/IoT antennas (no additional margin)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66A6D-DEB2-AFD3-9494-12736CB430BE}"/>
              </a:ext>
            </a:extLst>
          </p:cNvPr>
          <p:cNvSpPr/>
          <p:nvPr/>
        </p:nvSpPr>
        <p:spPr>
          <a:xfrm>
            <a:off x="6271708" y="1613648"/>
            <a:ext cx="4356848" cy="2312894"/>
          </a:xfrm>
          <a:prstGeom prst="rect">
            <a:avLst/>
          </a:prstGeom>
          <a:solidFill>
            <a:srgbClr val="CF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Must be registered by an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Airgain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Select or Premier partner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Customer must be headquartered in the US or Canada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C0C513-C5B3-96D6-CA43-F3E12CF09D0E}"/>
              </a:ext>
            </a:extLst>
          </p:cNvPr>
          <p:cNvSpPr/>
          <p:nvPr/>
        </p:nvSpPr>
        <p:spPr>
          <a:xfrm>
            <a:off x="1559858" y="4120180"/>
            <a:ext cx="4356848" cy="2312894"/>
          </a:xfrm>
          <a:prstGeom prst="rect">
            <a:avLst/>
          </a:prstGeom>
          <a:solidFill>
            <a:srgbClr val="CF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$5,000 MSRP for Antenna+ Fleet antennas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10 units for AirgainConnect High Power    antenna-modem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3C37AF-8798-9C08-E0C8-E95727F1832D}"/>
              </a:ext>
            </a:extLst>
          </p:cNvPr>
          <p:cNvSpPr/>
          <p:nvPr/>
        </p:nvSpPr>
        <p:spPr>
          <a:xfrm>
            <a:off x="6271708" y="4120180"/>
            <a:ext cx="4356848" cy="2312894"/>
          </a:xfrm>
          <a:prstGeom prst="rect">
            <a:avLst/>
          </a:prstGeom>
          <a:solidFill>
            <a:srgbClr val="CF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Registration is valid for 120 days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Deals must be registered at least 5 days before closure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If deal registration expires, renewal for additional 120 days will be evaluated by your Airgain Channel manager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EDCD4A-2215-C519-1786-B5AD0528FAA1}"/>
              </a:ext>
            </a:extLst>
          </p:cNvPr>
          <p:cNvSpPr/>
          <p:nvPr/>
        </p:nvSpPr>
        <p:spPr>
          <a:xfrm>
            <a:off x="1559858" y="1613648"/>
            <a:ext cx="4356848" cy="333486"/>
          </a:xfrm>
          <a:prstGeom prst="rect">
            <a:avLst/>
          </a:prstGeom>
          <a:solidFill>
            <a:srgbClr val="005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Eligible Products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F7C261-0E31-BE3D-F411-6063DD6D4C8A}"/>
              </a:ext>
            </a:extLst>
          </p:cNvPr>
          <p:cNvSpPr/>
          <p:nvPr/>
        </p:nvSpPr>
        <p:spPr>
          <a:xfrm>
            <a:off x="6271707" y="1613648"/>
            <a:ext cx="4356848" cy="333486"/>
          </a:xfrm>
          <a:prstGeom prst="rect">
            <a:avLst/>
          </a:prstGeom>
          <a:solidFill>
            <a:srgbClr val="005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Deal and Partner Qualifications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EF2872-EDD5-2835-7EC6-820EF9E03B70}"/>
              </a:ext>
            </a:extLst>
          </p:cNvPr>
          <p:cNvSpPr/>
          <p:nvPr/>
        </p:nvSpPr>
        <p:spPr>
          <a:xfrm>
            <a:off x="1559858" y="4120179"/>
            <a:ext cx="4356848" cy="333486"/>
          </a:xfrm>
          <a:prstGeom prst="rect">
            <a:avLst/>
          </a:prstGeom>
          <a:solidFill>
            <a:srgbClr val="005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Minimum Deal Threshold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A8C358-60E4-1849-F70D-D8CA7C8B98A9}"/>
              </a:ext>
            </a:extLst>
          </p:cNvPr>
          <p:cNvSpPr/>
          <p:nvPr/>
        </p:nvSpPr>
        <p:spPr>
          <a:xfrm>
            <a:off x="6271707" y="4120179"/>
            <a:ext cx="4356848" cy="333486"/>
          </a:xfrm>
          <a:prstGeom prst="rect">
            <a:avLst/>
          </a:prstGeom>
          <a:solidFill>
            <a:srgbClr val="005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Timeframes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74C8390A-2B42-B9CB-EA54-F4108058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7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1169-F7C0-64A0-BAF8-4AD772DD0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err="1"/>
              <a:t>Airgain</a:t>
            </a:r>
            <a:r>
              <a:rPr lang="en-US" sz="4000"/>
              <a:t> Reseller Program Tiers &amp; Margins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8A1F672-8539-275B-E2D5-4C91587DE4D1}"/>
              </a:ext>
            </a:extLst>
          </p:cNvPr>
          <p:cNvGraphicFramePr>
            <a:graphicFrameLocks noGrp="1"/>
          </p:cNvGraphicFramePr>
          <p:nvPr/>
        </p:nvGraphicFramePr>
        <p:xfrm>
          <a:off x="778761" y="2075603"/>
          <a:ext cx="10754871" cy="310958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623063">
                  <a:extLst>
                    <a:ext uri="{9D8B030D-6E8A-4147-A177-3AD203B41FA5}">
                      <a16:colId xmlns:a16="http://schemas.microsoft.com/office/drawing/2014/main" val="2376128387"/>
                    </a:ext>
                  </a:extLst>
                </a:gridCol>
                <a:gridCol w="1901952">
                  <a:extLst>
                    <a:ext uri="{9D8B030D-6E8A-4147-A177-3AD203B41FA5}">
                      <a16:colId xmlns:a16="http://schemas.microsoft.com/office/drawing/2014/main" val="390654698"/>
                    </a:ext>
                  </a:extLst>
                </a:gridCol>
                <a:gridCol w="1926336">
                  <a:extLst>
                    <a:ext uri="{9D8B030D-6E8A-4147-A177-3AD203B41FA5}">
                      <a16:colId xmlns:a16="http://schemas.microsoft.com/office/drawing/2014/main" val="49706107"/>
                    </a:ext>
                  </a:extLst>
                </a:gridCol>
                <a:gridCol w="1826060">
                  <a:extLst>
                    <a:ext uri="{9D8B030D-6E8A-4147-A177-3AD203B41FA5}">
                      <a16:colId xmlns:a16="http://schemas.microsoft.com/office/drawing/2014/main" val="3933309438"/>
                    </a:ext>
                  </a:extLst>
                </a:gridCol>
                <a:gridCol w="2009350">
                  <a:extLst>
                    <a:ext uri="{9D8B030D-6E8A-4147-A177-3AD203B41FA5}">
                      <a16:colId xmlns:a16="http://schemas.microsoft.com/office/drawing/2014/main" val="3611750766"/>
                    </a:ext>
                  </a:extLst>
                </a:gridCol>
                <a:gridCol w="1468110">
                  <a:extLst>
                    <a:ext uri="{9D8B030D-6E8A-4147-A177-3AD203B41FA5}">
                      <a16:colId xmlns:a16="http://schemas.microsoft.com/office/drawing/2014/main" val="3585769385"/>
                    </a:ext>
                  </a:extLst>
                </a:gridCol>
              </a:tblGrid>
              <a:tr h="116555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Partner Level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B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Fleet Antennas w/ Deal reg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B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Fleet Antennas w/o Deal Reg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B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AirgainConnect w/ Deal reg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B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AirgainConnect w/o Deal reg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B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M2M/IoT Antennas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B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979547"/>
                  </a:ext>
                </a:extLst>
              </a:tr>
              <a:tr h="64800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Premier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42%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37%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32%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27%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40%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935823"/>
                  </a:ext>
                </a:extLst>
              </a:tr>
              <a:tr h="64800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Select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37%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32%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27%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22%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35%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34163"/>
                  </a:ext>
                </a:extLst>
              </a:tr>
              <a:tr h="648009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Affiliate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n/a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30%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n/a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20%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30%</a:t>
                      </a:r>
                      <a:endParaRPr lang="en-US" sz="24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7682" marR="17682" marT="17682" marB="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048537"/>
                  </a:ext>
                </a:extLst>
              </a:tr>
            </a:tbl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313D7CC-A11A-9E8A-2EBB-1BA5BDB37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D319-A595-78B4-0000-77519F506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AIRGAIN - NEW PARTNER PORTAL</a:t>
            </a:r>
          </a:p>
        </p:txBody>
      </p:sp>
    </p:spTree>
    <p:extLst>
      <p:ext uri="{BB962C8B-B14F-4D97-AF65-F5344CB8AC3E}">
        <p14:creationId xmlns:p14="http://schemas.microsoft.com/office/powerpoint/2010/main" val="1694604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2742-87BC-EDA0-8B99-8805945D4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/>
              <a:t>Airgain</a:t>
            </a:r>
            <a:r>
              <a:rPr lang="en-US"/>
              <a:t> Partner Portal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B5077-88C9-534A-8BCD-3CDF0211906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3180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NASDAQ: AIRG © Copyright 2022 Airgain,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1CB41-FF7E-924F-85C7-D2FD5023D7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81BF4-C708-0F41-B56A-74E16AF88EE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5B9D">
                    <a:tint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5B9D">
                  <a:tint val="75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96D41-3D19-9927-F7D9-388535E08F32}"/>
              </a:ext>
            </a:extLst>
          </p:cNvPr>
          <p:cNvSpPr txBox="1"/>
          <p:nvPr/>
        </p:nvSpPr>
        <p:spPr>
          <a:xfrm>
            <a:off x="1499088" y="4770949"/>
            <a:ext cx="4656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Co-brandable asset library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Deal Registration and opportunity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MDF requests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30 day evals/samples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59A1F-0E16-52A9-4ACF-B88F9DA0263F}"/>
              </a:ext>
            </a:extLst>
          </p:cNvPr>
          <p:cNvSpPr txBox="1"/>
          <p:nvPr/>
        </p:nvSpPr>
        <p:spPr>
          <a:xfrm>
            <a:off x="6663104" y="4782523"/>
            <a:ext cx="378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Airgain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lead referrals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Pricelists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Promotions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Product notifications – EOL…etc.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1E8ED-E7DE-B203-FB85-6D149DBBA97C}"/>
              </a:ext>
            </a:extLst>
          </p:cNvPr>
          <p:cNvSpPr txBox="1"/>
          <p:nvPr/>
        </p:nvSpPr>
        <p:spPr>
          <a:xfrm>
            <a:off x="1744296" y="4260677"/>
            <a:ext cx="870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Your hub for everything you need to grow your business with Airgain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5CDECB-6CAF-DCAB-2193-191C4E90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63" y="1115066"/>
            <a:ext cx="11703680" cy="288180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4359AB6-02BC-41F8-0374-FA35DE5A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30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A124A-DE0B-3B60-336D-86014D4C08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AIRGAIN - Q4 PROMOTION</a:t>
            </a:r>
          </a:p>
        </p:txBody>
      </p:sp>
    </p:spTree>
    <p:extLst>
      <p:ext uri="{BB962C8B-B14F-4D97-AF65-F5344CB8AC3E}">
        <p14:creationId xmlns:p14="http://schemas.microsoft.com/office/powerpoint/2010/main" val="2860871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5">
            <a:extLst>
              <a:ext uri="{FF2B5EF4-FFF2-40B4-BE49-F238E27FC236}">
                <a16:creationId xmlns:a16="http://schemas.microsoft.com/office/drawing/2014/main" id="{AB1F2CEB-0E21-E5DE-8B38-DA9ED2B8F6CD}"/>
              </a:ext>
            </a:extLst>
          </p:cNvPr>
          <p:cNvGraphicFramePr>
            <a:graphicFrameLocks noGrp="1"/>
          </p:cNvGraphicFramePr>
          <p:nvPr/>
        </p:nvGraphicFramePr>
        <p:xfrm>
          <a:off x="781416" y="781714"/>
          <a:ext cx="10629168" cy="5337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1528">
                  <a:extLst>
                    <a:ext uri="{9D8B030D-6E8A-4147-A177-3AD203B41FA5}">
                      <a16:colId xmlns:a16="http://schemas.microsoft.com/office/drawing/2014/main" val="2610085988"/>
                    </a:ext>
                  </a:extLst>
                </a:gridCol>
                <a:gridCol w="1771528">
                  <a:extLst>
                    <a:ext uri="{9D8B030D-6E8A-4147-A177-3AD203B41FA5}">
                      <a16:colId xmlns:a16="http://schemas.microsoft.com/office/drawing/2014/main" val="4076136699"/>
                    </a:ext>
                  </a:extLst>
                </a:gridCol>
                <a:gridCol w="1771528">
                  <a:extLst>
                    <a:ext uri="{9D8B030D-6E8A-4147-A177-3AD203B41FA5}">
                      <a16:colId xmlns:a16="http://schemas.microsoft.com/office/drawing/2014/main" val="3203405876"/>
                    </a:ext>
                  </a:extLst>
                </a:gridCol>
                <a:gridCol w="1771528">
                  <a:extLst>
                    <a:ext uri="{9D8B030D-6E8A-4147-A177-3AD203B41FA5}">
                      <a16:colId xmlns:a16="http://schemas.microsoft.com/office/drawing/2014/main" val="2238477321"/>
                    </a:ext>
                  </a:extLst>
                </a:gridCol>
                <a:gridCol w="1771528">
                  <a:extLst>
                    <a:ext uri="{9D8B030D-6E8A-4147-A177-3AD203B41FA5}">
                      <a16:colId xmlns:a16="http://schemas.microsoft.com/office/drawing/2014/main" val="3329685103"/>
                    </a:ext>
                  </a:extLst>
                </a:gridCol>
                <a:gridCol w="1771528">
                  <a:extLst>
                    <a:ext uri="{9D8B030D-6E8A-4147-A177-3AD203B41FA5}">
                      <a16:colId xmlns:a16="http://schemas.microsoft.com/office/drawing/2014/main" val="3315639927"/>
                    </a:ext>
                  </a:extLst>
                </a:gridCol>
              </a:tblGrid>
              <a:tr h="1779242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501287"/>
                  </a:ext>
                </a:extLst>
              </a:tr>
              <a:tr h="1779242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005B9D"/>
                          </a:solidFill>
                          <a:latin typeface="Montserrat" pitchFamily="2" charset="77"/>
                        </a:rPr>
                        <a:t>Deal Registration Reward</a:t>
                      </a:r>
                      <a:r>
                        <a:rPr lang="en-US" sz="1900" b="0">
                          <a:solidFill>
                            <a:srgbClr val="005B9D"/>
                          </a:solidFill>
                          <a:latin typeface="Montserrat" pitchFamily="2" charset="77"/>
                        </a:rPr>
                        <a:t>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>
                        <a:solidFill>
                          <a:srgbClr val="005B9D"/>
                        </a:solidFill>
                        <a:latin typeface="Montserrat" pitchFamily="2" charset="7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srgbClr val="005B9D"/>
                          </a:solidFill>
                          <a:latin typeface="Montserrat" pitchFamily="2" charset="77"/>
                        </a:rPr>
                        <a:t>Resellers will receive an incentive of their choosing for each Deal Registration submitted and approved by 12/31/22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srgbClr val="005B9D"/>
                          </a:solidFill>
                          <a:latin typeface="Montserrat" pitchFamily="2" charset="77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005B9D"/>
                          </a:solidFill>
                          <a:latin typeface="Montserrat" pitchFamily="2" charset="77"/>
                        </a:rPr>
                        <a:t>                                    * Multiple rewards can be combined into a larger reward</a:t>
                      </a:r>
                      <a:endParaRPr lang="en-US" sz="1100">
                        <a:solidFill>
                          <a:srgbClr val="005B9D"/>
                        </a:solidFill>
                      </a:endParaRPr>
                    </a:p>
                  </a:txBody>
                  <a:tcPr marL="87424" marR="87424" marT="43712" marB="4371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782816"/>
                  </a:ext>
                </a:extLst>
              </a:tr>
              <a:tr h="1779242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7424" marR="87424" marT="43712" marB="4371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28241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7023E57-E80B-8381-738A-A37CE1072F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860" y="4779310"/>
            <a:ext cx="1581593" cy="910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D6E29-354D-3305-F15E-25896F1AB5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498" y="4558559"/>
            <a:ext cx="1586231" cy="1450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7033EE-1141-8295-1D03-273CB9D75F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980" y="4444942"/>
            <a:ext cx="552009" cy="1612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EECFC-30FF-D86D-CF89-60C991E2ED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761" y="1099938"/>
            <a:ext cx="1507301" cy="1267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C4FFD-15CF-1697-6297-ED0A4FF98A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518" y="1050968"/>
            <a:ext cx="1634089" cy="1364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293EE-1A95-FC9E-8BD3-7D294F312E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290" y="848835"/>
            <a:ext cx="907388" cy="165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CFC64-8809-EC59-95F2-D704178529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09" y="4495687"/>
            <a:ext cx="1581593" cy="1561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199F27-FB8E-8532-A65A-8B4BDE5F7E2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215" y="842190"/>
            <a:ext cx="1468416" cy="1571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D1EC6-4DB2-A4DD-DA23-B3CC2A1FBF4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082" y="2687325"/>
            <a:ext cx="1193093" cy="1342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5D70F0-6D7C-28E8-2B69-547683CD2D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2993" y="2658595"/>
            <a:ext cx="1659209" cy="16127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7778D-31C6-B283-2A25-EA1BC10A3A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8414" y="4461163"/>
            <a:ext cx="1268366" cy="15891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5F239-782A-2F56-8F88-E206208AA4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722" y="822785"/>
            <a:ext cx="1545059" cy="1685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98C4B0-B335-8D0C-1650-432858DC8D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417" y="4350135"/>
            <a:ext cx="1765670" cy="17693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FE1F2A-BBDB-B4F0-4389-C4363B5082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55219" y="814306"/>
            <a:ext cx="1545059" cy="1714473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6B73174-B8F6-49CE-22A4-B24257094D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7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D319-A595-78B4-0000-77519F506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AIRGAIN - NEW BRAND ARCHITECTURE</a:t>
            </a:r>
          </a:p>
        </p:txBody>
      </p:sp>
    </p:spTree>
    <p:extLst>
      <p:ext uri="{BB962C8B-B14F-4D97-AF65-F5344CB8AC3E}">
        <p14:creationId xmlns:p14="http://schemas.microsoft.com/office/powerpoint/2010/main" val="106665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552C-89FF-BCE7-4BF2-A4C7A89EE2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AIRGAIN -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922B4-EE89-7530-205D-78ED09435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69" y="2152473"/>
            <a:ext cx="11095862" cy="33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540D-EAF4-0BE3-575A-856D215540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BRAND ARCHITECTURE - Audiences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6A5FE0E-3FAB-82B1-7990-56378014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12814B7-F51B-0980-9FCB-BE51015E7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70" y="1259141"/>
            <a:ext cx="9403059" cy="52866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5B7280-33DA-8837-7FF3-2541D856F942}"/>
              </a:ext>
            </a:extLst>
          </p:cNvPr>
          <p:cNvSpPr/>
          <p:nvPr/>
        </p:nvSpPr>
        <p:spPr>
          <a:xfrm>
            <a:off x="1578429" y="1534886"/>
            <a:ext cx="8980714" cy="2950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5F6098-E67F-AAB0-7DB3-7A61E9312746}"/>
              </a:ext>
            </a:extLst>
          </p:cNvPr>
          <p:cNvSpPr/>
          <p:nvPr/>
        </p:nvSpPr>
        <p:spPr>
          <a:xfrm>
            <a:off x="4287874" y="4484914"/>
            <a:ext cx="3593384" cy="154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DC041F-84AB-E238-E631-0BDDE1FAFB12}"/>
              </a:ext>
            </a:extLst>
          </p:cNvPr>
          <p:cNvSpPr txBox="1"/>
          <p:nvPr/>
        </p:nvSpPr>
        <p:spPr>
          <a:xfrm>
            <a:off x="1605696" y="2917703"/>
            <a:ext cx="32120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Software and hardware engineers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Solving for connectivity issues in their next product release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Every wireless project needs a modem and an antenna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Need speed to market and simplicity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Airgain is seeking design wins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DB2DE5-05F7-2C2A-F6E8-76B37FF2AF1E}"/>
              </a:ext>
            </a:extLst>
          </p:cNvPr>
          <p:cNvSpPr txBox="1"/>
          <p:nvPr/>
        </p:nvSpPr>
        <p:spPr>
          <a:xfrm>
            <a:off x="1605696" y="2434438"/>
            <a:ext cx="300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Design Engineers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D2C46B1-DA2C-5DFA-2859-AE8CAA7A9318}"/>
              </a:ext>
            </a:extLst>
          </p:cNvPr>
          <p:cNvSpPr txBox="1">
            <a:spLocks/>
          </p:cNvSpPr>
          <p:nvPr/>
        </p:nvSpPr>
        <p:spPr>
          <a:xfrm>
            <a:off x="7643907" y="2917703"/>
            <a:ext cx="3009528" cy="15295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Decision makers within vertical markets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Solving for connectivity issues in their operating environment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Need ROI from improved efficiency or productivity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Airgain is seeking an installation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6E1F13-C34C-D359-C773-EB4FF6FB0932}"/>
              </a:ext>
            </a:extLst>
          </p:cNvPr>
          <p:cNvSpPr txBox="1"/>
          <p:nvPr/>
        </p:nvSpPr>
        <p:spPr>
          <a:xfrm>
            <a:off x="7643904" y="2434438"/>
            <a:ext cx="30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End Users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D783F3D7-6B45-07FB-73BD-2E5F7D225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640" y="1371984"/>
            <a:ext cx="3103594" cy="9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540D-EAF4-0BE3-575A-856D215540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BRAND ARCHITECTURE - Products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6A5FE0E-3FAB-82B1-7990-56378014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12814B7-F51B-0980-9FCB-BE51015E7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70" y="1259141"/>
            <a:ext cx="9403059" cy="5286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2CF746-D120-FCAE-C95D-10AB493A4E84}"/>
              </a:ext>
            </a:extLst>
          </p:cNvPr>
          <p:cNvSpPr txBox="1"/>
          <p:nvPr/>
        </p:nvSpPr>
        <p:spPr>
          <a:xfrm>
            <a:off x="6705600" y="4942114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Fleet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7B5E0B-ECF5-CB7A-CDF3-0FAEA34DE991}"/>
              </a:ext>
            </a:extLst>
          </p:cNvPr>
          <p:cNvSpPr txBox="1"/>
          <p:nvPr/>
        </p:nvSpPr>
        <p:spPr>
          <a:xfrm>
            <a:off x="4844143" y="4942114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IoT</a:t>
            </a:r>
          </a:p>
        </p:txBody>
      </p:sp>
    </p:spTree>
    <p:extLst>
      <p:ext uri="{BB962C8B-B14F-4D97-AF65-F5344CB8AC3E}">
        <p14:creationId xmlns:p14="http://schemas.microsoft.com/office/powerpoint/2010/main" val="354280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540D-EAF4-0BE3-575A-856D215540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BRAND ARCHITECTURE – Sub-brands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6A5FE0E-3FAB-82B1-7990-56378014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336" y="162279"/>
            <a:ext cx="1855900" cy="593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EB8244-77BC-052C-33D1-6F3C56299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99" y="1141462"/>
            <a:ext cx="2278744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8DDBE0-3847-0259-1A97-D03FF5CB7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750" y="1141461"/>
            <a:ext cx="2295068" cy="9121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F3BC33-91DC-229F-B7DF-6DED6B865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070" y="1141462"/>
            <a:ext cx="2229681" cy="912142"/>
          </a:xfrm>
          <a:prstGeom prst="rect">
            <a:avLst/>
          </a:prstGeom>
        </p:spPr>
      </p:pic>
      <p:pic>
        <p:nvPicPr>
          <p:cNvPr id="16" name="Picture 4" descr="IOT Cellular Modem | NimbeLink">
            <a:extLst>
              <a:ext uri="{FF2B5EF4-FFF2-40B4-BE49-F238E27FC236}">
                <a16:creationId xmlns:a16="http://schemas.microsoft.com/office/drawing/2014/main" id="{C4B04A3B-A5C8-B6E8-A48B-31CAE1AB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54" y="3986191"/>
            <a:ext cx="1261842" cy="107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D9E942-58A1-051D-FEF4-735FB3E063ED}"/>
              </a:ext>
            </a:extLst>
          </p:cNvPr>
          <p:cNvSpPr txBox="1"/>
          <p:nvPr/>
        </p:nvSpPr>
        <p:spPr>
          <a:xfrm>
            <a:off x="1440153" y="3683527"/>
            <a:ext cx="2581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NIMBELINK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MODEMS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1F6006-A32E-9D40-4F2D-784661965DFC}"/>
              </a:ext>
            </a:extLst>
          </p:cNvPr>
          <p:cNvSpPr txBox="1"/>
          <p:nvPr/>
        </p:nvSpPr>
        <p:spPr>
          <a:xfrm>
            <a:off x="1410083" y="2406891"/>
            <a:ext cx="265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EMBEDDED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ANTENNAS</a:t>
            </a:r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6A37341E-6C54-88F5-2FA8-F3B76052FF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01" y="2716531"/>
            <a:ext cx="1499368" cy="818956"/>
          </a:xfrm>
          <a:prstGeom prst="rect">
            <a:avLst/>
          </a:prstGeom>
        </p:spPr>
      </p:pic>
      <p:pic>
        <p:nvPicPr>
          <p:cNvPr id="21" name="Picture 8" descr="Get $1200 in Cost Savings | AirgainConnect AC-HPUE">
            <a:extLst>
              <a:ext uri="{FF2B5EF4-FFF2-40B4-BE49-F238E27FC236}">
                <a16:creationId xmlns:a16="http://schemas.microsoft.com/office/drawing/2014/main" id="{EC63E70C-9D29-5F4A-390D-0FDCFAB2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709" y="2635346"/>
            <a:ext cx="1189122" cy="9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Asset Tracking System | NimbeLink">
            <a:extLst>
              <a:ext uri="{FF2B5EF4-FFF2-40B4-BE49-F238E27FC236}">
                <a16:creationId xmlns:a16="http://schemas.microsoft.com/office/drawing/2014/main" id="{3E0EBF34-8D94-45B7-7369-8001E88B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404" y="3942517"/>
            <a:ext cx="1428197" cy="95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E49C940-145A-447B-FBE5-DEAC18651CFF}"/>
              </a:ext>
            </a:extLst>
          </p:cNvPr>
          <p:cNvSpPr txBox="1"/>
          <p:nvPr/>
        </p:nvSpPr>
        <p:spPr>
          <a:xfrm>
            <a:off x="4860754" y="2413500"/>
            <a:ext cx="2757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7A7B1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VEHICLE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7A7B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NETWORKING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FD6F1A-353D-985C-7ECB-81DD7DC60058}"/>
              </a:ext>
            </a:extLst>
          </p:cNvPr>
          <p:cNvSpPr txBox="1"/>
          <p:nvPr/>
        </p:nvSpPr>
        <p:spPr>
          <a:xfrm>
            <a:off x="4119504" y="3635912"/>
            <a:ext cx="2757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7A7B1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ASSET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7A7B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TRACKING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145E9C-FF8C-DBCE-1D97-267AF99D46C5}"/>
              </a:ext>
            </a:extLst>
          </p:cNvPr>
          <p:cNvSpPr txBox="1"/>
          <p:nvPr/>
        </p:nvSpPr>
        <p:spPr>
          <a:xfrm>
            <a:off x="5498703" y="4969462"/>
            <a:ext cx="1690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7A7B1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Calibri" pitchFamily="34" charset="0"/>
                <a:sym typeface="Helvetica Light" charset="0"/>
              </a:rPr>
              <a:t>PRIVATE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7A7B1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" pitchFamily="34" charset="0"/>
                <a:sym typeface="Helvetica Light" charset="0"/>
              </a:rPr>
              <a:t> LABEL</a:t>
            </a:r>
          </a:p>
        </p:txBody>
      </p:sp>
      <p:pic>
        <p:nvPicPr>
          <p:cNvPr id="46" name="Picture 45" descr="A picture containing mirror, seat, white&#10;&#10;Description automatically generated">
            <a:extLst>
              <a:ext uri="{FF2B5EF4-FFF2-40B4-BE49-F238E27FC236}">
                <a16:creationId xmlns:a16="http://schemas.microsoft.com/office/drawing/2014/main" id="{F168379A-08DB-D0BF-9E71-D389AC0B969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737" y="5359694"/>
            <a:ext cx="848159" cy="84815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F6DE02E-1D8E-1963-D698-3765A696F79C}"/>
              </a:ext>
            </a:extLst>
          </p:cNvPr>
          <p:cNvSpPr txBox="1"/>
          <p:nvPr/>
        </p:nvSpPr>
        <p:spPr>
          <a:xfrm>
            <a:off x="6588193" y="3640978"/>
            <a:ext cx="1271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7A7B1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" pitchFamily="34" charset="0"/>
                <a:sym typeface="Helvetica Light" charset="0"/>
              </a:rPr>
              <a:t>SOFTWARE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F3189-27AC-5E14-0150-659478073C8E}"/>
              </a:ext>
            </a:extLst>
          </p:cNvPr>
          <p:cNvSpPr txBox="1"/>
          <p:nvPr/>
        </p:nvSpPr>
        <p:spPr>
          <a:xfrm>
            <a:off x="6591709" y="4195065"/>
            <a:ext cx="12642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" pitchFamily="34" charset="0"/>
                <a:sym typeface="Helvetica Light" charset="0"/>
              </a:rPr>
              <a:t>NLink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5B9D"/>
              </a:solidFill>
              <a:effectLst/>
              <a:uLnTx/>
              <a:uFillTx/>
              <a:latin typeface="Montserrat" pitchFamily="2" charset="77"/>
              <a:ea typeface="+mn-ea"/>
              <a:cs typeface="Calibri" pitchFamily="34" charset="0"/>
              <a:sym typeface="Helvetica Light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3151EBD-201F-2652-83BD-A5E04E8DE997}"/>
              </a:ext>
            </a:extLst>
          </p:cNvPr>
          <p:cNvCxnSpPr/>
          <p:nvPr/>
        </p:nvCxnSpPr>
        <p:spPr>
          <a:xfrm>
            <a:off x="3986373" y="2194398"/>
            <a:ext cx="0" cy="4298477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189F679-DCAC-8951-581B-4E8AEFA6D1CC}"/>
              </a:ext>
            </a:extLst>
          </p:cNvPr>
          <p:cNvCxnSpPr/>
          <p:nvPr/>
        </p:nvCxnSpPr>
        <p:spPr>
          <a:xfrm>
            <a:off x="8174059" y="2194398"/>
            <a:ext cx="0" cy="4298477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2" descr="mylo">
            <a:extLst>
              <a:ext uri="{FF2B5EF4-FFF2-40B4-BE49-F238E27FC236}">
                <a16:creationId xmlns:a16="http://schemas.microsoft.com/office/drawing/2014/main" id="{E29CD28A-8C26-23F3-92BB-0549900E5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7806" y="5417842"/>
            <a:ext cx="1032444" cy="80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E87A25D-4BE5-7DC4-C75D-3122AB885A65}"/>
              </a:ext>
            </a:extLst>
          </p:cNvPr>
          <p:cNvSpPr txBox="1"/>
          <p:nvPr/>
        </p:nvSpPr>
        <p:spPr>
          <a:xfrm>
            <a:off x="1440153" y="5117646"/>
            <a:ext cx="2581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DEVELOPMENT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B9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KITS</a:t>
            </a:r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9B480C64-1FD8-F5AB-5838-652176F7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280" y="5424525"/>
            <a:ext cx="1274716" cy="108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807BD3A-17F0-3E61-A7EC-A33BF7ECFD0E}"/>
              </a:ext>
            </a:extLst>
          </p:cNvPr>
          <p:cNvSpPr txBox="1"/>
          <p:nvPr/>
        </p:nvSpPr>
        <p:spPr>
          <a:xfrm>
            <a:off x="8519616" y="2406891"/>
            <a:ext cx="2757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87C7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FLEET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87C7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ANTENNAS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0578B38-6D00-5819-D2AD-EE9BBFCE2EA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893" y="5096231"/>
            <a:ext cx="430405" cy="6647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192E986-A295-12FF-2730-5CA69C2C1D0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9229386" y="5852583"/>
            <a:ext cx="106773" cy="79273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B53E124-E9AB-3B96-0BBA-1778CDCE8F1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0282548" y="5804865"/>
            <a:ext cx="81154" cy="85893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AEBB916-56A7-9190-5215-38B91CD8937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328" y="5091062"/>
            <a:ext cx="716628" cy="68369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C6A544F-E396-3745-EB97-A094F0231B8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808" y="3857684"/>
            <a:ext cx="790346" cy="5904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84FBCE4-6B1D-1343-C80A-26272537E0A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990" y="2730015"/>
            <a:ext cx="872982" cy="87298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ACE6455-D4E0-C631-4518-B9720D5A48A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721" y="2781636"/>
            <a:ext cx="744684" cy="631287"/>
          </a:xfrm>
          <a:prstGeom prst="rect">
            <a:avLst/>
          </a:prstGeom>
        </p:spPr>
      </p:pic>
      <p:pic>
        <p:nvPicPr>
          <p:cNvPr id="62" name="Picture 61" descr="ULTRAMAX B Antennas | Airgain | DH Wireless Solutions">
            <a:extLst>
              <a:ext uri="{FF2B5EF4-FFF2-40B4-BE49-F238E27FC236}">
                <a16:creationId xmlns:a16="http://schemas.microsoft.com/office/drawing/2014/main" id="{6C4A8F6B-D7F2-4E08-898F-7E8A6419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8265" y="3766927"/>
            <a:ext cx="872980" cy="7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5456BAA-EA5A-FD64-A978-097469D0EABD}"/>
              </a:ext>
            </a:extLst>
          </p:cNvPr>
          <p:cNvSpPr txBox="1"/>
          <p:nvPr/>
        </p:nvSpPr>
        <p:spPr>
          <a:xfrm>
            <a:off x="8519616" y="4690468"/>
            <a:ext cx="2757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87C7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IOT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87C7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ANTENNAS</a:t>
            </a:r>
          </a:p>
        </p:txBody>
      </p:sp>
    </p:spTree>
    <p:extLst>
      <p:ext uri="{BB962C8B-B14F-4D97-AF65-F5344CB8AC3E}">
        <p14:creationId xmlns:p14="http://schemas.microsoft.com/office/powerpoint/2010/main" val="2978345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C7FC-452C-728A-0285-07AA728A97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Value Proposition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2893A-DE73-52E2-B51A-1473E159A26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b="1"/>
              <a:t>We Simplify Wireless</a:t>
            </a:r>
          </a:p>
          <a:p>
            <a:pPr marL="0" indent="0" algn="ctr">
              <a:buNone/>
            </a:pPr>
            <a:r>
              <a:rPr lang="en-US" sz="2800"/>
              <a:t>Whether its complex antenna design, end-device certified modems, software agnostic asset trackers, or signal-enhanced vehicle networking, Airgain helps you get connected quickly.</a:t>
            </a:r>
          </a:p>
        </p:txBody>
      </p:sp>
    </p:spTree>
    <p:extLst>
      <p:ext uri="{BB962C8B-B14F-4D97-AF65-F5344CB8AC3E}">
        <p14:creationId xmlns:p14="http://schemas.microsoft.com/office/powerpoint/2010/main" val="898989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D319-A595-78B4-0000-77519F506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AIRGAIN - NEW WEBSITE</a:t>
            </a:r>
          </a:p>
        </p:txBody>
      </p:sp>
    </p:spTree>
    <p:extLst>
      <p:ext uri="{BB962C8B-B14F-4D97-AF65-F5344CB8AC3E}">
        <p14:creationId xmlns:p14="http://schemas.microsoft.com/office/powerpoint/2010/main" val="92599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9AEC4A2810E34184EB63F447262249" ma:contentTypeVersion="16" ma:contentTypeDescription="Create a new document." ma:contentTypeScope="" ma:versionID="36ba1813268f86eb33e00661dcb123fb">
  <xsd:schema xmlns:xsd="http://www.w3.org/2001/XMLSchema" xmlns:xs="http://www.w3.org/2001/XMLSchema" xmlns:p="http://schemas.microsoft.com/office/2006/metadata/properties" xmlns:ns2="6c154bf6-0939-4b2a-bc4e-fada295f203b" xmlns:ns3="2ebe44e6-c8b5-41d9-b99f-93fd8c33e630" targetNamespace="http://schemas.microsoft.com/office/2006/metadata/properties" ma:root="true" ma:fieldsID="59bbe8e241a9328d877181f278893d3c" ns2:_="" ns3:_="">
    <xsd:import namespace="6c154bf6-0939-4b2a-bc4e-fada295f203b"/>
    <xsd:import namespace="2ebe44e6-c8b5-41d9-b99f-93fd8c33e6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154bf6-0939-4b2a-bc4e-fada295f20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0211fda-e21a-419a-ae2a-09cca66da3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e44e6-c8b5-41d9-b99f-93fd8c33e6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03eb468-5be8-48e4-a1a5-5377e7442442}" ma:internalName="TaxCatchAll" ma:showField="CatchAllData" ma:web="2ebe44e6-c8b5-41d9-b99f-93fd8c33e6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888BEE-EB7B-477F-8BE9-913DDEBAEFA2}"/>
</file>

<file path=customXml/itemProps2.xml><?xml version="1.0" encoding="utf-8"?>
<ds:datastoreItem xmlns:ds="http://schemas.openxmlformats.org/officeDocument/2006/customXml" ds:itemID="{11ACE8EF-9C68-4B79-8E49-4074C0597E9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1283</Words>
  <Application>Microsoft Macintosh PowerPoint</Application>
  <PresentationFormat>Widescreen</PresentationFormat>
  <Paragraphs>244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Avenir Black</vt:lpstr>
      <vt:lpstr>Avenir Book</vt:lpstr>
      <vt:lpstr>Avenir Medium</vt:lpstr>
      <vt:lpstr>Calibri</vt:lpstr>
      <vt:lpstr>Calibri Light</vt:lpstr>
      <vt:lpstr>Courier New</vt:lpstr>
      <vt:lpstr>Helvetica</vt:lpstr>
      <vt:lpstr>Montserrat</vt:lpstr>
      <vt:lpstr>Montserrat Medium</vt:lpstr>
      <vt:lpstr>Symbol</vt:lpstr>
      <vt:lpstr>Office Theme</vt:lpstr>
      <vt:lpstr>1_Office Theme</vt:lpstr>
      <vt:lpstr>AIRGAIN</vt:lpstr>
      <vt:lpstr>AIRGAIN SPEAKERS</vt:lpstr>
      <vt:lpstr>AIRGAIN - NEW BRAND ARCHITECTURE</vt:lpstr>
      <vt:lpstr>AIRGAIN - History</vt:lpstr>
      <vt:lpstr>BRAND ARCHITECTURE - Audiences</vt:lpstr>
      <vt:lpstr>BRAND ARCHITECTURE - Products</vt:lpstr>
      <vt:lpstr>BRAND ARCHITECTURE – Sub-brands</vt:lpstr>
      <vt:lpstr>Value Proposition</vt:lpstr>
      <vt:lpstr>AIRGAIN - NEW WEBSITE</vt:lpstr>
      <vt:lpstr>2022 Airgain Website</vt:lpstr>
      <vt:lpstr>2022 Airgain Website</vt:lpstr>
      <vt:lpstr>Continued Focus on Education</vt:lpstr>
      <vt:lpstr>Continued Focus on Partners</vt:lpstr>
      <vt:lpstr>AIRGAIN – PARTNER PROGRAM</vt:lpstr>
      <vt:lpstr>Why Partner with Airgain?</vt:lpstr>
      <vt:lpstr>Airgain Reseller Program</vt:lpstr>
      <vt:lpstr>Airgain Reseller Tiers</vt:lpstr>
      <vt:lpstr>AIRGAIN – DEAL REGISTRATION PROGRAM</vt:lpstr>
      <vt:lpstr>Airgain Deal Registration Benefits</vt:lpstr>
      <vt:lpstr>Deal Registration</vt:lpstr>
      <vt:lpstr>Airgain Reseller Program Tiers &amp; Margins</vt:lpstr>
      <vt:lpstr>AIRGAIN - NEW PARTNER PORTAL</vt:lpstr>
      <vt:lpstr>Airgain Partner Portal</vt:lpstr>
      <vt:lpstr>AIRGAIN - Q4 PROMOTION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AIRGAIN</dc:title>
  <dc:creator>Cody Carlson</dc:creator>
  <cp:lastModifiedBy>Cody Carlson</cp:lastModifiedBy>
  <cp:revision>1</cp:revision>
  <dcterms:created xsi:type="dcterms:W3CDTF">2022-10-31T22:06:06Z</dcterms:created>
  <dcterms:modified xsi:type="dcterms:W3CDTF">2022-10-31T22:06:26Z</dcterms:modified>
</cp:coreProperties>
</file>