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11092" r:id="rId3"/>
    <p:sldId id="11192" r:id="rId4"/>
    <p:sldId id="11194" r:id="rId5"/>
    <p:sldId id="11195" r:id="rId6"/>
    <p:sldId id="11196" r:id="rId7"/>
    <p:sldId id="11198" r:id="rId8"/>
    <p:sldId id="11197" r:id="rId9"/>
    <p:sldId id="11200" r:id="rId10"/>
    <p:sldId id="11203" r:id="rId11"/>
    <p:sldId id="11207" r:id="rId12"/>
    <p:sldId id="11208" r:id="rId13"/>
    <p:sldId id="11213" r:id="rId14"/>
    <p:sldId id="11206" r:id="rId15"/>
    <p:sldId id="11205" r:id="rId16"/>
    <p:sldId id="11218" r:id="rId17"/>
    <p:sldId id="11204" r:id="rId18"/>
    <p:sldId id="2147469613" r:id="rId19"/>
    <p:sldId id="11193" r:id="rId20"/>
    <p:sldId id="21474696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C8F42-9080-1343-A77B-1A42B87244C9}" type="datetimeFigureOut">
              <a:rPr lang="en-US" smtClean="0"/>
              <a:t>10/31/22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070BF-61CB-BB4E-83FA-D654113B8C2A}" type="slidenum">
              <a:rPr lang="en-US" smtClean="0"/>
              <a:t>‹#›</a:t>
            </a:fld>
            <a:endParaRPr lang="en-US"/>
          </a:p>
        </p:txBody>
      </p:sp>
    </p:spTree>
    <p:extLst>
      <p:ext uri="{BB962C8B-B14F-4D97-AF65-F5344CB8AC3E}">
        <p14:creationId xmlns:p14="http://schemas.microsoft.com/office/powerpoint/2010/main" val="2575812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onvinceandconvert.com/digital-marketing/why-account-based-marketing-is-right-for-b2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6BCC2-E0F2-4F75-B9E1-11A97834CB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1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6BCC2-E0F2-4F75-B9E1-11A97834CB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40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1E2937"/>
                </a:solidFill>
                <a:effectLst/>
                <a:latin typeface="Rubik"/>
              </a:rPr>
              <a:t>Lengthen Your Time Horizon</a:t>
            </a:r>
          </a:p>
          <a:p>
            <a:pPr algn="l"/>
            <a:r>
              <a:rPr lang="en-US" b="0" i="0">
                <a:solidFill>
                  <a:srgbClr val="474747"/>
                </a:solidFill>
                <a:effectLst/>
                <a:latin typeface="Poppins" panose="020B0604020202020204" pitchFamily="34" charset="0"/>
              </a:rPr>
              <a:t>Because the factors that go into a B2B purchase decision are often more nuanced and comprehensive than consumer purchases, the impact of B2B influencer marketing will naturally take longer to take root. Consumers goods companies can—in theory—pay some models to hawk bikinis on Instagram, and purchases will roll in almost immediately. It doesn’t work like that for B2B.</a:t>
            </a:r>
            <a:br>
              <a:rPr lang="en-US" b="0" i="0">
                <a:solidFill>
                  <a:srgbClr val="474747"/>
                </a:solidFill>
                <a:effectLst/>
                <a:latin typeface="Poppins" panose="020B0604020202020204" pitchFamily="34" charset="0"/>
              </a:rPr>
            </a:br>
            <a:r>
              <a:rPr lang="en-US" b="0" i="0">
                <a:solidFill>
                  <a:srgbClr val="474747"/>
                </a:solidFill>
                <a:effectLst/>
                <a:latin typeface="Poppins" panose="020B0604020202020204" pitchFamily="34" charset="0"/>
              </a:rPr>
              <a:t>Further, because most B2B purchases involve multiple decision makers, it is likely to take longer for the impact of B2B influencer marketing to touch a plurality of those people. This is why, incidentally, we all should be using more influencers in cooperation with </a:t>
            </a:r>
            <a:r>
              <a:rPr lang="en-US" b="1" i="0" u="sng">
                <a:solidFill>
                  <a:srgbClr val="137CA6"/>
                </a:solidFill>
                <a:effectLst/>
                <a:latin typeface="inherit"/>
                <a:hlinkClick r:id="rId3"/>
              </a:rPr>
              <a:t>account-based marketing</a:t>
            </a:r>
            <a:endParaRPr lang="en-US" b="1" i="0" u="sng">
              <a:solidFill>
                <a:srgbClr val="137CA6"/>
              </a:solidFill>
              <a:effectLst/>
              <a:latin typeface="inherit"/>
            </a:endParaRPr>
          </a:p>
          <a:p>
            <a:pPr algn="l"/>
            <a:endParaRPr lang="en-US" b="1" i="0" u="sng">
              <a:solidFill>
                <a:srgbClr val="137CA6"/>
              </a:solidFill>
              <a:effectLst/>
              <a:latin typeface="inherit"/>
            </a:endParaRPr>
          </a:p>
          <a:p>
            <a:pPr algn="l"/>
            <a:r>
              <a:rPr lang="en-US" b="0" i="0">
                <a:solidFill>
                  <a:srgbClr val="474747"/>
                </a:solidFill>
                <a:effectLst/>
                <a:latin typeface="Poppins" panose="020B0604020202020204" pitchFamily="34" charset="0"/>
              </a:rPr>
              <a:t>In the estimation of me and our strategist here at Convince &amp; Convert, </a:t>
            </a:r>
            <a:r>
              <a:rPr lang="en-US" b="1" i="0">
                <a:solidFill>
                  <a:srgbClr val="474747"/>
                </a:solidFill>
                <a:effectLst/>
                <a:latin typeface="Poppins" panose="020B0604020202020204" pitchFamily="34" charset="0"/>
              </a:rPr>
              <a:t>you shouldn’t expect results from a B2B influencer marketing program for at least six months</a:t>
            </a:r>
            <a:r>
              <a:rPr lang="en-US" b="0" i="0">
                <a:solidFill>
                  <a:srgbClr val="474747"/>
                </a:solidFill>
                <a:effectLst/>
                <a:latin typeface="Poppins" panose="020B0604020202020204" pitchFamily="34" charset="0"/>
              </a:rPr>
              <a:t>, and you should seek to work with B2B influencers one year at a time. This differs a lot from B2C influencer programs, which can be as short as 30 days.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6BCC2-E0F2-4F75-B9E1-11A97834CB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41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6BCC2-E0F2-4F75-B9E1-11A97834CB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40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6BCC2-E0F2-4F75-B9E1-11A97834CB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93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6BCC2-E0F2-4F75-B9E1-11A97834CB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37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6BCC2-E0F2-4F75-B9E1-11A97834CB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64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6BCC2-E0F2-4F75-B9E1-11A97834CB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42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6BCC2-E0F2-4F75-B9E1-11A97834CB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89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EAD5-D162-EEA6-7F77-B9725900B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F4163-FBD7-F1BC-87C4-6CDB91B93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ACCA76-C68C-21FF-BBA3-F0E6710C460A}"/>
              </a:ext>
            </a:extLst>
          </p:cNvPr>
          <p:cNvSpPr>
            <a:spLocks noGrp="1"/>
          </p:cNvSpPr>
          <p:nvPr>
            <p:ph type="dt" sz="half" idx="10"/>
          </p:nvPr>
        </p:nvSpPr>
        <p:spPr/>
        <p:txBody>
          <a:bodyPr/>
          <a:lstStyle/>
          <a:p>
            <a:fld id="{26049270-851C-A148-AAE8-A311E2F852DD}" type="datetimeFigureOut">
              <a:rPr lang="en-US" smtClean="0"/>
              <a:t>10/31/22</a:t>
            </a:fld>
            <a:endParaRPr lang="en-US"/>
          </a:p>
        </p:txBody>
      </p:sp>
      <p:sp>
        <p:nvSpPr>
          <p:cNvPr id="5" name="Footer Placeholder 4">
            <a:extLst>
              <a:ext uri="{FF2B5EF4-FFF2-40B4-BE49-F238E27FC236}">
                <a16:creationId xmlns:a16="http://schemas.microsoft.com/office/drawing/2014/main" id="{DB67E575-4366-A521-0278-C94934C51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20A0C-BB56-88E5-12EA-903A94707657}"/>
              </a:ext>
            </a:extLst>
          </p:cNvPr>
          <p:cNvSpPr>
            <a:spLocks noGrp="1"/>
          </p:cNvSpPr>
          <p:nvPr>
            <p:ph type="sldNum" sz="quarter" idx="12"/>
          </p:nvPr>
        </p:nvSpPr>
        <p:spPr/>
        <p:txBody>
          <a:bodyPr/>
          <a:lstStyle/>
          <a:p>
            <a:fld id="{AD903695-7B2D-6F4A-BDCF-0602B023AFC0}" type="slidenum">
              <a:rPr lang="en-US" smtClean="0"/>
              <a:t>‹#›</a:t>
            </a:fld>
            <a:endParaRPr lang="en-US"/>
          </a:p>
        </p:txBody>
      </p:sp>
    </p:spTree>
    <p:extLst>
      <p:ext uri="{BB962C8B-B14F-4D97-AF65-F5344CB8AC3E}">
        <p14:creationId xmlns:p14="http://schemas.microsoft.com/office/powerpoint/2010/main" val="107967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E0CB-908F-0C58-03BF-D814995B1E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CEFF01-4B0B-A153-1B9E-A31E8FA83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00554-F900-2992-277E-CDE0F62191FF}"/>
              </a:ext>
            </a:extLst>
          </p:cNvPr>
          <p:cNvSpPr>
            <a:spLocks noGrp="1"/>
          </p:cNvSpPr>
          <p:nvPr>
            <p:ph type="dt" sz="half" idx="10"/>
          </p:nvPr>
        </p:nvSpPr>
        <p:spPr/>
        <p:txBody>
          <a:bodyPr/>
          <a:lstStyle/>
          <a:p>
            <a:fld id="{26049270-851C-A148-AAE8-A311E2F852DD}" type="datetimeFigureOut">
              <a:rPr lang="en-US" smtClean="0"/>
              <a:t>10/31/22</a:t>
            </a:fld>
            <a:endParaRPr lang="en-US"/>
          </a:p>
        </p:txBody>
      </p:sp>
      <p:sp>
        <p:nvSpPr>
          <p:cNvPr id="5" name="Footer Placeholder 4">
            <a:extLst>
              <a:ext uri="{FF2B5EF4-FFF2-40B4-BE49-F238E27FC236}">
                <a16:creationId xmlns:a16="http://schemas.microsoft.com/office/drawing/2014/main" id="{78D225BF-8719-076D-5674-680ECB048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EDD29-A8C2-7105-1C57-70D874C10AE2}"/>
              </a:ext>
            </a:extLst>
          </p:cNvPr>
          <p:cNvSpPr>
            <a:spLocks noGrp="1"/>
          </p:cNvSpPr>
          <p:nvPr>
            <p:ph type="sldNum" sz="quarter" idx="12"/>
          </p:nvPr>
        </p:nvSpPr>
        <p:spPr/>
        <p:txBody>
          <a:bodyPr/>
          <a:lstStyle/>
          <a:p>
            <a:fld id="{AD903695-7B2D-6F4A-BDCF-0602B023AFC0}" type="slidenum">
              <a:rPr lang="en-US" smtClean="0"/>
              <a:t>‹#›</a:t>
            </a:fld>
            <a:endParaRPr lang="en-US"/>
          </a:p>
        </p:txBody>
      </p:sp>
    </p:spTree>
    <p:extLst>
      <p:ext uri="{BB962C8B-B14F-4D97-AF65-F5344CB8AC3E}">
        <p14:creationId xmlns:p14="http://schemas.microsoft.com/office/powerpoint/2010/main" val="304355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9F2097-F63E-7AFA-6F80-178BFDD937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3F7873-711E-222A-8DC5-2EA38E8EB0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88D27-A7FB-35AD-4055-5BF49B2DD7CD}"/>
              </a:ext>
            </a:extLst>
          </p:cNvPr>
          <p:cNvSpPr>
            <a:spLocks noGrp="1"/>
          </p:cNvSpPr>
          <p:nvPr>
            <p:ph type="dt" sz="half" idx="10"/>
          </p:nvPr>
        </p:nvSpPr>
        <p:spPr/>
        <p:txBody>
          <a:bodyPr/>
          <a:lstStyle/>
          <a:p>
            <a:fld id="{26049270-851C-A148-AAE8-A311E2F852DD}" type="datetimeFigureOut">
              <a:rPr lang="en-US" smtClean="0"/>
              <a:t>10/31/22</a:t>
            </a:fld>
            <a:endParaRPr lang="en-US"/>
          </a:p>
        </p:txBody>
      </p:sp>
      <p:sp>
        <p:nvSpPr>
          <p:cNvPr id="5" name="Footer Placeholder 4">
            <a:extLst>
              <a:ext uri="{FF2B5EF4-FFF2-40B4-BE49-F238E27FC236}">
                <a16:creationId xmlns:a16="http://schemas.microsoft.com/office/drawing/2014/main" id="{F22CD0AA-47AE-19F4-15C4-AEC13C4BC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A012B-2C0A-BFFB-BA10-CBA254CBDED3}"/>
              </a:ext>
            </a:extLst>
          </p:cNvPr>
          <p:cNvSpPr>
            <a:spLocks noGrp="1"/>
          </p:cNvSpPr>
          <p:nvPr>
            <p:ph type="sldNum" sz="quarter" idx="12"/>
          </p:nvPr>
        </p:nvSpPr>
        <p:spPr/>
        <p:txBody>
          <a:bodyPr/>
          <a:lstStyle/>
          <a:p>
            <a:fld id="{AD903695-7B2D-6F4A-BDCF-0602B023AFC0}" type="slidenum">
              <a:rPr lang="en-US" smtClean="0"/>
              <a:t>‹#›</a:t>
            </a:fld>
            <a:endParaRPr lang="en-US"/>
          </a:p>
        </p:txBody>
      </p:sp>
    </p:spTree>
    <p:extLst>
      <p:ext uri="{BB962C8B-B14F-4D97-AF65-F5344CB8AC3E}">
        <p14:creationId xmlns:p14="http://schemas.microsoft.com/office/powerpoint/2010/main" val="615248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pic>
        <p:nvPicPr>
          <p:cNvPr id="7" name="Picture 6" descr="A city next to a body of water&#10;&#10;Description automatically generated with medium confidence">
            <a:extLst>
              <a:ext uri="{FF2B5EF4-FFF2-40B4-BE49-F238E27FC236}">
                <a16:creationId xmlns:a16="http://schemas.microsoft.com/office/drawing/2014/main" id="{6E6D22F0-AA23-61AB-5853-B741644D33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8" name="Rectangle 7">
            <a:extLst>
              <a:ext uri="{FF2B5EF4-FFF2-40B4-BE49-F238E27FC236}">
                <a16:creationId xmlns:a16="http://schemas.microsoft.com/office/drawing/2014/main" id="{5B4C45D4-3CDC-580A-5AD1-8861E350E943}"/>
              </a:ext>
            </a:extLst>
          </p:cNvPr>
          <p:cNvSpPr/>
          <p:nvPr userDrawn="1"/>
        </p:nvSpPr>
        <p:spPr>
          <a:xfrm>
            <a:off x="-2" y="0"/>
            <a:ext cx="12192000" cy="6858000"/>
          </a:xfrm>
          <a:prstGeom prst="rect">
            <a:avLst/>
          </a:prstGeom>
          <a:solidFill>
            <a:srgbClr val="000000">
              <a:alpha val="5764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62FA2D2-FDE1-C82C-4701-D3CAE9FF0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34201" y="1667201"/>
            <a:ext cx="3523593" cy="3523593"/>
          </a:xfrm>
          <a:prstGeom prst="rect">
            <a:avLst/>
          </a:prstGeom>
        </p:spPr>
      </p:pic>
    </p:spTree>
    <p:extLst>
      <p:ext uri="{BB962C8B-B14F-4D97-AF65-F5344CB8AC3E}">
        <p14:creationId xmlns:p14="http://schemas.microsoft.com/office/powerpoint/2010/main" val="207949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city next to a body of water&#10;&#10;Description automatically generated with medium confidence">
            <a:extLst>
              <a:ext uri="{FF2B5EF4-FFF2-40B4-BE49-F238E27FC236}">
                <a16:creationId xmlns:a16="http://schemas.microsoft.com/office/drawing/2014/main" id="{00208C75-31F5-9F95-3744-C5FE15337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12" name="Rectangle 11">
            <a:extLst>
              <a:ext uri="{FF2B5EF4-FFF2-40B4-BE49-F238E27FC236}">
                <a16:creationId xmlns:a16="http://schemas.microsoft.com/office/drawing/2014/main" id="{E61D77DE-D376-8CAA-ADC3-2733360F6CCF}"/>
              </a:ext>
            </a:extLst>
          </p:cNvPr>
          <p:cNvSpPr/>
          <p:nvPr userDrawn="1"/>
        </p:nvSpPr>
        <p:spPr>
          <a:xfrm>
            <a:off x="-2" y="0"/>
            <a:ext cx="12192000" cy="6858000"/>
          </a:xfrm>
          <a:prstGeom prst="rect">
            <a:avLst/>
          </a:prstGeom>
          <a:solidFill>
            <a:srgbClr val="000000">
              <a:alpha val="5764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 picture containing text, clipart&#10;&#10;Description automatically generated">
            <a:extLst>
              <a:ext uri="{FF2B5EF4-FFF2-40B4-BE49-F238E27FC236}">
                <a16:creationId xmlns:a16="http://schemas.microsoft.com/office/drawing/2014/main" id="{AB033F54-508C-8C80-C6FA-5B19BD3BA336}"/>
              </a:ext>
            </a:extLst>
          </p:cNvPr>
          <p:cNvPicPr>
            <a:picLocks noChangeAspect="1"/>
          </p:cNvPicPr>
          <p:nvPr userDrawn="1"/>
        </p:nvPicPr>
        <p:blipFill>
          <a:blip r:embed="rId3"/>
          <a:stretch>
            <a:fillRect/>
          </a:stretch>
        </p:blipFill>
        <p:spPr>
          <a:xfrm>
            <a:off x="131018" y="88877"/>
            <a:ext cx="2103027" cy="948247"/>
          </a:xfrm>
          <a:prstGeom prst="rect">
            <a:avLst/>
          </a:prstGeom>
        </p:spPr>
      </p:pic>
      <p:pic>
        <p:nvPicPr>
          <p:cNvPr id="14" name="Picture 13" descr="A picture containing plant, vector graphics, silhouette&#10;&#10;Description automatically generated">
            <a:extLst>
              <a:ext uri="{FF2B5EF4-FFF2-40B4-BE49-F238E27FC236}">
                <a16:creationId xmlns:a16="http://schemas.microsoft.com/office/drawing/2014/main" id="{344A42D5-2C83-B6E7-0D8B-051106174D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31084" y="6046179"/>
            <a:ext cx="813816" cy="813816"/>
          </a:xfrm>
          <a:prstGeom prst="rect">
            <a:avLst/>
          </a:prstGeom>
        </p:spPr>
      </p:pic>
      <p:cxnSp>
        <p:nvCxnSpPr>
          <p:cNvPr id="15" name="Straight Connector 14">
            <a:extLst>
              <a:ext uri="{FF2B5EF4-FFF2-40B4-BE49-F238E27FC236}">
                <a16:creationId xmlns:a16="http://schemas.microsoft.com/office/drawing/2014/main" id="{5890FCF9-17A7-1384-C5AB-316E2500181F}"/>
              </a:ext>
            </a:extLst>
          </p:cNvPr>
          <p:cNvCxnSpPr>
            <a:cxnSpLocks/>
          </p:cNvCxnSpPr>
          <p:nvPr userDrawn="1"/>
        </p:nvCxnSpPr>
        <p:spPr>
          <a:xfrm>
            <a:off x="5573927" y="2666801"/>
            <a:ext cx="1044146" cy="0"/>
          </a:xfrm>
          <a:prstGeom prst="line">
            <a:avLst/>
          </a:prstGeom>
          <a:ln w="76200">
            <a:solidFill>
              <a:srgbClr val="BDD9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4D28A9-85D4-EA4A-CADD-F19159DDDF9A}"/>
              </a:ext>
            </a:extLst>
          </p:cNvPr>
          <p:cNvSpPr>
            <a:spLocks noGrp="1"/>
          </p:cNvSpPr>
          <p:nvPr>
            <p:ph type="ctrTitle" hasCustomPrompt="1"/>
          </p:nvPr>
        </p:nvSpPr>
        <p:spPr>
          <a:xfrm>
            <a:off x="406978" y="2857501"/>
            <a:ext cx="11378045" cy="613062"/>
          </a:xfrm>
          <a:prstGeom prst="rect">
            <a:avLst/>
          </a:prstGeom>
        </p:spPr>
        <p:txBody>
          <a:bodyPr anchor="b">
            <a:normAutofit/>
          </a:bodyPr>
          <a:lstStyle>
            <a:lvl1pPr algn="ctr">
              <a:defRPr sz="3200">
                <a:solidFill>
                  <a:schemeClr val="bg1"/>
                </a:solidFill>
              </a:defRPr>
            </a:lvl1pPr>
          </a:lstStyle>
          <a:p>
            <a:r>
              <a:rPr lang="en-US"/>
              <a:t>NAME OF PRESENTATION</a:t>
            </a:r>
          </a:p>
        </p:txBody>
      </p:sp>
      <p:sp>
        <p:nvSpPr>
          <p:cNvPr id="18" name="Subtitle 2">
            <a:extLst>
              <a:ext uri="{FF2B5EF4-FFF2-40B4-BE49-F238E27FC236}">
                <a16:creationId xmlns:a16="http://schemas.microsoft.com/office/drawing/2014/main" id="{2718540D-6004-2C45-D16F-7DFFA81C3FE6}"/>
              </a:ext>
            </a:extLst>
          </p:cNvPr>
          <p:cNvSpPr>
            <a:spLocks noGrp="1"/>
          </p:cNvSpPr>
          <p:nvPr>
            <p:ph type="subTitle" idx="1" hasCustomPrompt="1"/>
          </p:nvPr>
        </p:nvSpPr>
        <p:spPr>
          <a:xfrm>
            <a:off x="406977" y="3477346"/>
            <a:ext cx="11378045" cy="813816"/>
          </a:xfrm>
          <a:prstGeom prst="rect">
            <a:avLst/>
          </a:prstGeom>
        </p:spPr>
        <p:txBody>
          <a:bodyPr>
            <a:normAutofit/>
          </a:bodyPr>
          <a:lstStyle>
            <a:lvl1pPr marL="0" indent="0" algn="ctr">
              <a:buNone/>
              <a:defRPr sz="1400" b="0" i="0">
                <a:solidFill>
                  <a:schemeClr val="bg1">
                    <a:lumMod val="75000"/>
                  </a:schemeClr>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p:txBody>
      </p:sp>
    </p:spTree>
    <p:extLst>
      <p:ext uri="{BB962C8B-B14F-4D97-AF65-F5344CB8AC3E}">
        <p14:creationId xmlns:p14="http://schemas.microsoft.com/office/powerpoint/2010/main" val="2333455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Background">
    <p:spTree>
      <p:nvGrpSpPr>
        <p:cNvPr id="1" name=""/>
        <p:cNvGrpSpPr/>
        <p:nvPr/>
      </p:nvGrpSpPr>
      <p:grpSpPr>
        <a:xfrm>
          <a:off x="0" y="0"/>
          <a:ext cx="0" cy="0"/>
          <a:chOff x="0" y="0"/>
          <a:chExt cx="0" cy="0"/>
        </a:xfrm>
      </p:grpSpPr>
      <p:pic>
        <p:nvPicPr>
          <p:cNvPr id="11" name="Picture 10" descr="A city next to a body of water&#10;&#10;Description automatically generated with medium confidence">
            <a:extLst>
              <a:ext uri="{FF2B5EF4-FFF2-40B4-BE49-F238E27FC236}">
                <a16:creationId xmlns:a16="http://schemas.microsoft.com/office/drawing/2014/main" id="{00208C75-31F5-9F95-3744-C5FE15337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12" name="Rectangle 11">
            <a:extLst>
              <a:ext uri="{FF2B5EF4-FFF2-40B4-BE49-F238E27FC236}">
                <a16:creationId xmlns:a16="http://schemas.microsoft.com/office/drawing/2014/main" id="{E61D77DE-D376-8CAA-ADC3-2733360F6CCF}"/>
              </a:ext>
            </a:extLst>
          </p:cNvPr>
          <p:cNvSpPr/>
          <p:nvPr userDrawn="1"/>
        </p:nvSpPr>
        <p:spPr>
          <a:xfrm>
            <a:off x="-2" y="0"/>
            <a:ext cx="12192000" cy="6858000"/>
          </a:xfrm>
          <a:prstGeom prst="rect">
            <a:avLst/>
          </a:prstGeom>
          <a:solidFill>
            <a:srgbClr val="000000">
              <a:alpha val="5764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 picture containing plant, vector graphics, silhouette&#10;&#10;Description automatically generated">
            <a:extLst>
              <a:ext uri="{FF2B5EF4-FFF2-40B4-BE49-F238E27FC236}">
                <a16:creationId xmlns:a16="http://schemas.microsoft.com/office/drawing/2014/main" id="{344A42D5-2C83-B6E7-0D8B-051106174D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1084" y="6046179"/>
            <a:ext cx="813816" cy="813816"/>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DF0FF011-F54B-85CA-5E16-2D9E525392BF}"/>
              </a:ext>
            </a:extLst>
          </p:cNvPr>
          <p:cNvPicPr>
            <a:picLocks noChangeAspect="1"/>
          </p:cNvPicPr>
          <p:nvPr userDrawn="1"/>
        </p:nvPicPr>
        <p:blipFill>
          <a:blip r:embed="rId4"/>
          <a:stretch>
            <a:fillRect/>
          </a:stretch>
        </p:blipFill>
        <p:spPr>
          <a:xfrm>
            <a:off x="188250" y="6098161"/>
            <a:ext cx="1379013" cy="621792"/>
          </a:xfrm>
          <a:prstGeom prst="rect">
            <a:avLst/>
          </a:prstGeom>
        </p:spPr>
      </p:pic>
    </p:spTree>
    <p:extLst>
      <p:ext uri="{BB962C8B-B14F-4D97-AF65-F5344CB8AC3E}">
        <p14:creationId xmlns:p14="http://schemas.microsoft.com/office/powerpoint/2010/main" val="1869162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9" name="Picture 18" descr="A group of fish swimming in the water&#10;&#10;Description automatically generated with low confidence">
            <a:extLst>
              <a:ext uri="{FF2B5EF4-FFF2-40B4-BE49-F238E27FC236}">
                <a16:creationId xmlns:a16="http://schemas.microsoft.com/office/drawing/2014/main" id="{E2259425-930B-0D32-BA04-B1CD2040F6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42" r="18331"/>
          <a:stretch/>
        </p:blipFill>
        <p:spPr>
          <a:xfrm>
            <a:off x="1" y="-1"/>
            <a:ext cx="12192000" cy="6862927"/>
          </a:xfrm>
          <a:prstGeom prst="rect">
            <a:avLst/>
          </a:prstGeom>
        </p:spPr>
      </p:pic>
      <p:sp>
        <p:nvSpPr>
          <p:cNvPr id="20" name="Rectangle 19">
            <a:extLst>
              <a:ext uri="{FF2B5EF4-FFF2-40B4-BE49-F238E27FC236}">
                <a16:creationId xmlns:a16="http://schemas.microsoft.com/office/drawing/2014/main" id="{A7F6FA2C-C2E7-24BE-E854-1009DAE3C07F}"/>
              </a:ext>
            </a:extLst>
          </p:cNvPr>
          <p:cNvSpPr/>
          <p:nvPr userDrawn="1"/>
        </p:nvSpPr>
        <p:spPr>
          <a:xfrm>
            <a:off x="0" y="0"/>
            <a:ext cx="12191999" cy="6858000"/>
          </a:xfrm>
          <a:prstGeom prst="rect">
            <a:avLst/>
          </a:prstGeom>
          <a:solidFill>
            <a:srgbClr val="202327">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3D7346C-9390-F948-6AF1-C390D43807F9}"/>
              </a:ext>
            </a:extLst>
          </p:cNvPr>
          <p:cNvSpPr>
            <a:spLocks noGrp="1"/>
          </p:cNvSpPr>
          <p:nvPr>
            <p:ph type="ctrTitle" hasCustomPrompt="1"/>
          </p:nvPr>
        </p:nvSpPr>
        <p:spPr>
          <a:xfrm>
            <a:off x="406978" y="3209661"/>
            <a:ext cx="11378045" cy="613062"/>
          </a:xfrm>
          <a:prstGeom prst="rect">
            <a:avLst/>
          </a:prstGeom>
        </p:spPr>
        <p:txBody>
          <a:bodyPr anchor="b">
            <a:normAutofit/>
          </a:bodyPr>
          <a:lstStyle>
            <a:lvl1pPr algn="ctr">
              <a:defRPr sz="3200">
                <a:solidFill>
                  <a:schemeClr val="bg1"/>
                </a:solidFill>
              </a:defRPr>
            </a:lvl1pPr>
          </a:lstStyle>
          <a:p>
            <a:r>
              <a:rPr lang="en-US"/>
              <a:t>INSERT SECTION TITLE HERE</a:t>
            </a:r>
          </a:p>
        </p:txBody>
      </p:sp>
      <p:cxnSp>
        <p:nvCxnSpPr>
          <p:cNvPr id="17" name="Straight Connector 16">
            <a:extLst>
              <a:ext uri="{FF2B5EF4-FFF2-40B4-BE49-F238E27FC236}">
                <a16:creationId xmlns:a16="http://schemas.microsoft.com/office/drawing/2014/main" id="{06B07893-CAE6-7361-F7D4-DC8BDF1ED339}"/>
              </a:ext>
            </a:extLst>
          </p:cNvPr>
          <p:cNvCxnSpPr>
            <a:cxnSpLocks/>
          </p:cNvCxnSpPr>
          <p:nvPr userDrawn="1"/>
        </p:nvCxnSpPr>
        <p:spPr>
          <a:xfrm>
            <a:off x="5573927" y="3986314"/>
            <a:ext cx="1044146" cy="0"/>
          </a:xfrm>
          <a:prstGeom prst="line">
            <a:avLst/>
          </a:prstGeom>
          <a:ln w="76200">
            <a:solidFill>
              <a:srgbClr val="BDD900"/>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plant, vector graphics, silhouette&#10;&#10;Description automatically generated">
            <a:extLst>
              <a:ext uri="{FF2B5EF4-FFF2-40B4-BE49-F238E27FC236}">
                <a16:creationId xmlns:a16="http://schemas.microsoft.com/office/drawing/2014/main" id="{ED3202B1-4168-9F90-450D-631C141B2323}"/>
              </a:ext>
            </a:extLst>
          </p:cNvPr>
          <p:cNvPicPr>
            <a:picLocks noChangeAspect="1"/>
          </p:cNvPicPr>
          <p:nvPr userDrawn="1"/>
        </p:nvPicPr>
        <p:blipFill>
          <a:blip r:embed="rId3"/>
          <a:stretch>
            <a:fillRect/>
          </a:stretch>
        </p:blipFill>
        <p:spPr>
          <a:xfrm>
            <a:off x="5188476" y="1288137"/>
            <a:ext cx="1815048" cy="1815048"/>
          </a:xfrm>
          <a:prstGeom prst="rect">
            <a:avLst/>
          </a:prstGeom>
        </p:spPr>
      </p:pic>
      <p:sp>
        <p:nvSpPr>
          <p:cNvPr id="21" name="TextBox 20">
            <a:extLst>
              <a:ext uri="{FF2B5EF4-FFF2-40B4-BE49-F238E27FC236}">
                <a16:creationId xmlns:a16="http://schemas.microsoft.com/office/drawing/2014/main" id="{2FD4F019-D328-FB0E-3481-E2A6F9706CDE}"/>
              </a:ext>
            </a:extLst>
          </p:cNvPr>
          <p:cNvSpPr txBox="1"/>
          <p:nvPr userDrawn="1"/>
        </p:nvSpPr>
        <p:spPr>
          <a:xfrm>
            <a:off x="406978" y="2877203"/>
            <a:ext cx="11378044" cy="307777"/>
          </a:xfrm>
          <a:prstGeom prst="rect">
            <a:avLst/>
          </a:prstGeom>
          <a:noFill/>
        </p:spPr>
        <p:txBody>
          <a:bodyPr wrap="square" rtlCol="0">
            <a:spAutoFit/>
          </a:bodyPr>
          <a:lstStyle/>
          <a:p>
            <a:pPr algn="ctr"/>
            <a:r>
              <a:rPr lang="en-US" sz="1400">
                <a:solidFill>
                  <a:schemeClr val="bg1">
                    <a:lumMod val="75000"/>
                  </a:schemeClr>
                </a:solidFill>
                <a:latin typeface="Avenir Medium" panose="02000503020000020003" pitchFamily="2" charset="0"/>
              </a:rPr>
              <a:t>ELEVATE PARTNER SUMMIT – 2022</a:t>
            </a:r>
          </a:p>
        </p:txBody>
      </p:sp>
    </p:spTree>
    <p:extLst>
      <p:ext uri="{BB962C8B-B14F-4D97-AF65-F5344CB8AC3E}">
        <p14:creationId xmlns:p14="http://schemas.microsoft.com/office/powerpoint/2010/main" val="10357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Width">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9E7CF1C-399C-CACD-F6FB-93CBC9374A08}"/>
              </a:ext>
            </a:extLst>
          </p:cNvPr>
          <p:cNvSpPr>
            <a:spLocks noGrp="1"/>
          </p:cNvSpPr>
          <p:nvPr>
            <p:ph type="ctrTitle" hasCustomPrompt="1"/>
          </p:nvPr>
        </p:nvSpPr>
        <p:spPr>
          <a:xfrm>
            <a:off x="406978" y="580761"/>
            <a:ext cx="11378045" cy="613062"/>
          </a:xfrm>
          <a:prstGeom prst="rect">
            <a:avLst/>
          </a:prstGeom>
        </p:spPr>
        <p:txBody>
          <a:bodyPr anchor="b">
            <a:normAutofit/>
          </a:bodyPr>
          <a:lstStyle>
            <a:lvl1pPr algn="l">
              <a:defRPr sz="3200">
                <a:solidFill>
                  <a:schemeClr val="tx1">
                    <a:lumMod val="85000"/>
                    <a:lumOff val="15000"/>
                  </a:schemeClr>
                </a:solidFill>
              </a:defRPr>
            </a:lvl1pPr>
          </a:lstStyle>
          <a:p>
            <a:r>
              <a:rPr lang="en-US"/>
              <a:t>INSERT TITLE HERE</a:t>
            </a:r>
          </a:p>
        </p:txBody>
      </p:sp>
      <p:cxnSp>
        <p:nvCxnSpPr>
          <p:cNvPr id="12" name="Straight Connector 11">
            <a:extLst>
              <a:ext uri="{FF2B5EF4-FFF2-40B4-BE49-F238E27FC236}">
                <a16:creationId xmlns:a16="http://schemas.microsoft.com/office/drawing/2014/main" id="{197B7ADE-5E58-E6D5-B231-C631B7953AC1}"/>
              </a:ext>
            </a:extLst>
          </p:cNvPr>
          <p:cNvCxnSpPr>
            <a:cxnSpLocks/>
          </p:cNvCxnSpPr>
          <p:nvPr userDrawn="1"/>
        </p:nvCxnSpPr>
        <p:spPr>
          <a:xfrm>
            <a:off x="503164" y="1357414"/>
            <a:ext cx="1044146" cy="0"/>
          </a:xfrm>
          <a:prstGeom prst="line">
            <a:avLst/>
          </a:prstGeom>
          <a:ln w="76200">
            <a:solidFill>
              <a:srgbClr val="BDD900"/>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37C945B-8AF5-3FAE-EF6F-4D7D0CDB276F}"/>
              </a:ext>
            </a:extLst>
          </p:cNvPr>
          <p:cNvSpPr>
            <a:spLocks noGrp="1"/>
          </p:cNvSpPr>
          <p:nvPr>
            <p:ph type="body" idx="10" hasCustomPrompt="1"/>
          </p:nvPr>
        </p:nvSpPr>
        <p:spPr>
          <a:xfrm>
            <a:off x="406978" y="1570797"/>
            <a:ext cx="11378046" cy="4369099"/>
          </a:xfrm>
          <a:prstGeom prst="rect">
            <a:avLst/>
          </a:prstGeom>
        </p:spPr>
        <p:txBody>
          <a:bodyPr anchor="t"/>
          <a:lstStyle>
            <a:lvl1pPr marL="342900" indent="-342900">
              <a:lnSpc>
                <a:spcPct val="150000"/>
              </a:lnSpc>
              <a:spcBef>
                <a:spcPts val="0"/>
              </a:spcBef>
              <a:spcAft>
                <a:spcPts val="600"/>
              </a:spcAft>
              <a:buFont typeface="Arial" panose="020B0604020202020204" pitchFamily="34" charset="0"/>
              <a:buChar char="•"/>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a:t>
            </a:r>
            <a:r>
              <a:rPr lang="en-US" err="1"/>
              <a:t>hendrerit</a:t>
            </a:r>
            <a:r>
              <a:rPr lang="en-US"/>
              <a:t> </a:t>
            </a:r>
            <a:r>
              <a:rPr lang="en-US" err="1"/>
              <a:t>urna</a:t>
            </a:r>
            <a:r>
              <a:rPr lang="en-US"/>
              <a:t> </a:t>
            </a:r>
            <a:r>
              <a:rPr lang="en-US" err="1"/>
              <a:t>quam</a:t>
            </a:r>
            <a:r>
              <a:rPr lang="en-US"/>
              <a:t>, non </a:t>
            </a:r>
            <a:r>
              <a:rPr lang="en-US" err="1"/>
              <a:t>faucibus</a:t>
            </a:r>
            <a:r>
              <a:rPr lang="en-US"/>
              <a:t> </a:t>
            </a:r>
            <a:r>
              <a:rPr lang="en-US" err="1"/>
              <a:t>nibh</a:t>
            </a:r>
            <a:r>
              <a:rPr lang="en-US"/>
              <a:t> </a:t>
            </a:r>
            <a:r>
              <a:rPr lang="en-US" err="1"/>
              <a:t>fringilla</a:t>
            </a:r>
            <a:r>
              <a:rPr lang="en-US"/>
              <a:t> vitae. </a:t>
            </a:r>
          </a:p>
          <a:p>
            <a:pPr lvl="0"/>
            <a:r>
              <a:rPr lang="en-US"/>
              <a:t>Sed a </a:t>
            </a:r>
            <a:r>
              <a:rPr lang="en-US" err="1"/>
              <a:t>vehicula</a:t>
            </a:r>
            <a:r>
              <a:rPr lang="en-US"/>
              <a:t> est. </a:t>
            </a:r>
            <a:r>
              <a:rPr lang="en-US" err="1"/>
              <a:t>Curabitur</a:t>
            </a:r>
            <a:r>
              <a:rPr lang="en-US"/>
              <a:t> </a:t>
            </a:r>
            <a:r>
              <a:rPr lang="en-US" err="1"/>
              <a:t>vehicula</a:t>
            </a:r>
            <a:r>
              <a:rPr lang="en-US"/>
              <a:t> </a:t>
            </a:r>
            <a:r>
              <a:rPr lang="en-US" err="1"/>
              <a:t>lobortis</a:t>
            </a:r>
            <a:r>
              <a:rPr lang="en-US"/>
              <a:t> </a:t>
            </a:r>
            <a:r>
              <a:rPr lang="en-US" err="1"/>
              <a:t>mattis</a:t>
            </a:r>
            <a:r>
              <a:rPr lang="en-US"/>
              <a:t>. </a:t>
            </a:r>
            <a:r>
              <a:rPr lang="en-US" err="1"/>
              <a:t>Suspendisse</a:t>
            </a:r>
            <a:r>
              <a:rPr lang="en-US"/>
              <a:t> gravida diam ac </a:t>
            </a:r>
            <a:r>
              <a:rPr lang="en-US" err="1"/>
              <a:t>arcu</a:t>
            </a:r>
            <a:r>
              <a:rPr lang="en-US"/>
              <a:t> </a:t>
            </a:r>
            <a:r>
              <a:rPr lang="en-US" err="1"/>
              <a:t>euismod</a:t>
            </a:r>
            <a:r>
              <a:rPr lang="en-US"/>
              <a:t>, in </a:t>
            </a:r>
            <a:r>
              <a:rPr lang="en-US" err="1"/>
              <a:t>luctus</a:t>
            </a:r>
            <a:r>
              <a:rPr lang="en-US"/>
              <a:t> magna auctor. </a:t>
            </a:r>
          </a:p>
          <a:p>
            <a:pPr lvl="0"/>
            <a:r>
              <a:rPr lang="en-US" err="1"/>
              <a:t>Fusce</a:t>
            </a:r>
            <a:r>
              <a:rPr lang="en-US"/>
              <a:t> ac </a:t>
            </a:r>
            <a:r>
              <a:rPr lang="en-US" err="1"/>
              <a:t>egestas</a:t>
            </a:r>
            <a:r>
              <a:rPr lang="en-US"/>
              <a:t> </a:t>
            </a:r>
            <a:r>
              <a:rPr lang="en-US" err="1"/>
              <a:t>arcu</a:t>
            </a:r>
            <a:r>
              <a:rPr lang="en-US"/>
              <a:t>, </a:t>
            </a:r>
            <a:r>
              <a:rPr lang="en-US" err="1"/>
              <a:t>ut</a:t>
            </a:r>
            <a:r>
              <a:rPr lang="en-US"/>
              <a:t> porta </a:t>
            </a:r>
            <a:r>
              <a:rPr lang="en-US" err="1"/>
              <a:t>nunc</a:t>
            </a:r>
            <a:r>
              <a:rPr lang="en-US"/>
              <a:t>. </a:t>
            </a:r>
            <a:r>
              <a:rPr lang="en-US" err="1"/>
              <a:t>Nullam</a:t>
            </a:r>
            <a:r>
              <a:rPr lang="en-US"/>
              <a:t> sed nisi </a:t>
            </a:r>
            <a:r>
              <a:rPr lang="en-US" err="1"/>
              <a:t>consectetur</a:t>
            </a:r>
            <a:r>
              <a:rPr lang="en-US"/>
              <a:t>, </a:t>
            </a:r>
            <a:r>
              <a:rPr lang="en-US" err="1"/>
              <a:t>mollis</a:t>
            </a:r>
            <a:r>
              <a:rPr lang="en-US"/>
              <a:t> </a:t>
            </a:r>
            <a:r>
              <a:rPr lang="en-US" err="1"/>
              <a:t>orci</a:t>
            </a:r>
            <a:r>
              <a:rPr lang="en-US"/>
              <a:t> et, </a:t>
            </a:r>
            <a:r>
              <a:rPr lang="en-US" err="1"/>
              <a:t>lobortis</a:t>
            </a:r>
            <a:r>
              <a:rPr lang="en-US"/>
              <a:t> ante. </a:t>
            </a:r>
            <a:r>
              <a:rPr lang="en-US" err="1"/>
              <a:t>Mauris</a:t>
            </a:r>
            <a:r>
              <a:rPr lang="en-US"/>
              <a:t> </a:t>
            </a:r>
            <a:r>
              <a:rPr lang="en-US" err="1"/>
              <a:t>quis</a:t>
            </a:r>
            <a:r>
              <a:rPr lang="en-US"/>
              <a:t> </a:t>
            </a:r>
            <a:r>
              <a:rPr lang="en-US" err="1"/>
              <a:t>rhoncus</a:t>
            </a:r>
            <a:r>
              <a:rPr lang="en-US"/>
              <a:t> </a:t>
            </a:r>
            <a:r>
              <a:rPr lang="en-US" err="1"/>
              <a:t>felis</a:t>
            </a:r>
            <a:r>
              <a:rPr lang="en-US"/>
              <a:t>. </a:t>
            </a:r>
          </a:p>
          <a:p>
            <a:pPr lvl="0"/>
            <a:r>
              <a:rPr lang="en-US"/>
              <a:t>Sed </a:t>
            </a:r>
            <a:r>
              <a:rPr lang="en-US" err="1"/>
              <a:t>posuere</a:t>
            </a:r>
            <a:r>
              <a:rPr lang="en-US"/>
              <a:t> fermentum </a:t>
            </a:r>
            <a:r>
              <a:rPr lang="en-US" err="1"/>
              <a:t>tortor</a:t>
            </a:r>
            <a:r>
              <a:rPr lang="en-US"/>
              <a:t> at </a:t>
            </a:r>
            <a:r>
              <a:rPr lang="en-US" err="1"/>
              <a:t>aliquam</a:t>
            </a:r>
            <a:r>
              <a:rPr lang="en-US"/>
              <a:t>. Integer pulvinar </a:t>
            </a:r>
            <a:r>
              <a:rPr lang="en-US" err="1"/>
              <a:t>nibh</a:t>
            </a:r>
            <a:r>
              <a:rPr lang="en-US"/>
              <a:t> </a:t>
            </a:r>
            <a:r>
              <a:rPr lang="en-US" err="1"/>
              <a:t>pellentesque</a:t>
            </a:r>
            <a:r>
              <a:rPr lang="en-US"/>
              <a:t> magna </a:t>
            </a:r>
            <a:r>
              <a:rPr lang="en-US" err="1"/>
              <a:t>porttitor</a:t>
            </a:r>
            <a:r>
              <a:rPr lang="en-US"/>
              <a:t> </a:t>
            </a:r>
            <a:r>
              <a:rPr lang="en-US" err="1"/>
              <a:t>feugiat</a:t>
            </a:r>
            <a:r>
              <a:rPr lang="en-US"/>
              <a:t>.</a:t>
            </a:r>
          </a:p>
        </p:txBody>
      </p:sp>
      <p:pic>
        <p:nvPicPr>
          <p:cNvPr id="18" name="Picture 17">
            <a:extLst>
              <a:ext uri="{FF2B5EF4-FFF2-40B4-BE49-F238E27FC236}">
                <a16:creationId xmlns:a16="http://schemas.microsoft.com/office/drawing/2014/main" id="{E100538C-7669-0F12-E404-D201AD6B8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1084" y="6044174"/>
            <a:ext cx="813816" cy="813816"/>
          </a:xfrm>
          <a:prstGeom prst="rect">
            <a:avLst/>
          </a:prstGeom>
        </p:spPr>
      </p:pic>
      <p:pic>
        <p:nvPicPr>
          <p:cNvPr id="19" name="Picture 18" descr="Icon&#10;&#10;Description automatically generated">
            <a:extLst>
              <a:ext uri="{FF2B5EF4-FFF2-40B4-BE49-F238E27FC236}">
                <a16:creationId xmlns:a16="http://schemas.microsoft.com/office/drawing/2014/main" id="{81B58651-DB81-3B02-4268-C6FF0D6A25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249" y="6103493"/>
            <a:ext cx="1379014" cy="621792"/>
          </a:xfrm>
          <a:prstGeom prst="rect">
            <a:avLst/>
          </a:prstGeom>
        </p:spPr>
      </p:pic>
      <p:sp>
        <p:nvSpPr>
          <p:cNvPr id="20" name="TextBox 19">
            <a:extLst>
              <a:ext uri="{FF2B5EF4-FFF2-40B4-BE49-F238E27FC236}">
                <a16:creationId xmlns:a16="http://schemas.microsoft.com/office/drawing/2014/main" id="{38223DEF-D01C-2986-BFBE-3F9346D2E975}"/>
              </a:ext>
            </a:extLst>
          </p:cNvPr>
          <p:cNvSpPr txBox="1"/>
          <p:nvPr userDrawn="1"/>
        </p:nvSpPr>
        <p:spPr>
          <a:xfrm>
            <a:off x="406978" y="272984"/>
            <a:ext cx="11378044" cy="307777"/>
          </a:xfrm>
          <a:prstGeom prst="rect">
            <a:avLst/>
          </a:prstGeom>
          <a:noFill/>
        </p:spPr>
        <p:txBody>
          <a:bodyPr wrap="square" rtlCol="0">
            <a:spAutoFit/>
          </a:bodyPr>
          <a:lstStyle/>
          <a:p>
            <a:pPr algn="l"/>
            <a:r>
              <a:rPr lang="en-US" sz="1400">
                <a:solidFill>
                  <a:schemeClr val="bg1">
                    <a:lumMod val="75000"/>
                  </a:schemeClr>
                </a:solidFill>
                <a:latin typeface="Avenir Medium" panose="02000503020000020003" pitchFamily="2" charset="0"/>
              </a:rPr>
              <a:t>ELEVATE PARTNER SUMMIT – 2022</a:t>
            </a:r>
          </a:p>
        </p:txBody>
      </p:sp>
    </p:spTree>
    <p:extLst>
      <p:ext uri="{BB962C8B-B14F-4D97-AF65-F5344CB8AC3E}">
        <p14:creationId xmlns:p14="http://schemas.microsoft.com/office/powerpoint/2010/main" val="392842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Half w/ Image Spac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DBB8621-181A-D406-DBB2-1C5A9E7F9B45}"/>
              </a:ext>
            </a:extLst>
          </p:cNvPr>
          <p:cNvSpPr>
            <a:spLocks noGrp="1"/>
          </p:cNvSpPr>
          <p:nvPr>
            <p:ph type="ctrTitle" hasCustomPrompt="1"/>
          </p:nvPr>
        </p:nvSpPr>
        <p:spPr>
          <a:xfrm>
            <a:off x="406978" y="580761"/>
            <a:ext cx="11378045" cy="613062"/>
          </a:xfrm>
          <a:prstGeom prst="rect">
            <a:avLst/>
          </a:prstGeom>
        </p:spPr>
        <p:txBody>
          <a:bodyPr anchor="b">
            <a:normAutofit/>
          </a:bodyPr>
          <a:lstStyle>
            <a:lvl1pPr algn="l">
              <a:defRPr sz="3200">
                <a:solidFill>
                  <a:schemeClr val="tx1">
                    <a:lumMod val="85000"/>
                    <a:lumOff val="15000"/>
                  </a:schemeClr>
                </a:solidFill>
              </a:defRPr>
            </a:lvl1pPr>
          </a:lstStyle>
          <a:p>
            <a:r>
              <a:rPr lang="en-US"/>
              <a:t>INSERT TITLE HERE</a:t>
            </a:r>
          </a:p>
        </p:txBody>
      </p:sp>
      <p:cxnSp>
        <p:nvCxnSpPr>
          <p:cNvPr id="12" name="Straight Connector 11">
            <a:extLst>
              <a:ext uri="{FF2B5EF4-FFF2-40B4-BE49-F238E27FC236}">
                <a16:creationId xmlns:a16="http://schemas.microsoft.com/office/drawing/2014/main" id="{114A10A4-E679-4D9C-93E2-94921B910CBD}"/>
              </a:ext>
            </a:extLst>
          </p:cNvPr>
          <p:cNvCxnSpPr>
            <a:cxnSpLocks/>
          </p:cNvCxnSpPr>
          <p:nvPr userDrawn="1"/>
        </p:nvCxnSpPr>
        <p:spPr>
          <a:xfrm>
            <a:off x="503164" y="1357414"/>
            <a:ext cx="1044146" cy="0"/>
          </a:xfrm>
          <a:prstGeom prst="line">
            <a:avLst/>
          </a:prstGeom>
          <a:ln w="76200">
            <a:solidFill>
              <a:srgbClr val="BDD900"/>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AD21DF4C-03DB-167C-96FF-54148C4A7752}"/>
              </a:ext>
            </a:extLst>
          </p:cNvPr>
          <p:cNvSpPr>
            <a:spLocks noGrp="1"/>
          </p:cNvSpPr>
          <p:nvPr>
            <p:ph type="body" idx="10" hasCustomPrompt="1"/>
          </p:nvPr>
        </p:nvSpPr>
        <p:spPr>
          <a:xfrm>
            <a:off x="406978" y="1570797"/>
            <a:ext cx="5689022" cy="4369099"/>
          </a:xfrm>
          <a:prstGeom prst="rect">
            <a:avLst/>
          </a:prstGeom>
        </p:spPr>
        <p:txBody>
          <a:bodyPr anchor="t"/>
          <a:lstStyle>
            <a:lvl1pPr marL="342900" indent="-342900">
              <a:lnSpc>
                <a:spcPct val="150000"/>
              </a:lnSpc>
              <a:spcBef>
                <a:spcPts val="0"/>
              </a:spcBef>
              <a:spcAft>
                <a:spcPts val="600"/>
              </a:spcAft>
              <a:buFont typeface="Arial" panose="020B0604020202020204" pitchFamily="34" charset="0"/>
              <a:buChar char="•"/>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a:p>
            <a:pPr lvl="0"/>
            <a:r>
              <a:rPr lang="en-US"/>
              <a:t>Sed </a:t>
            </a:r>
            <a:r>
              <a:rPr lang="en-US" err="1"/>
              <a:t>hendrerit</a:t>
            </a:r>
            <a:r>
              <a:rPr lang="en-US"/>
              <a:t> </a:t>
            </a:r>
            <a:r>
              <a:rPr lang="en-US" err="1"/>
              <a:t>urna</a:t>
            </a:r>
            <a:r>
              <a:rPr lang="en-US"/>
              <a:t> </a:t>
            </a:r>
            <a:r>
              <a:rPr lang="en-US" err="1"/>
              <a:t>quam</a:t>
            </a:r>
            <a:r>
              <a:rPr lang="en-US"/>
              <a:t>, non </a:t>
            </a:r>
            <a:r>
              <a:rPr lang="en-US" err="1"/>
              <a:t>faucibus</a:t>
            </a:r>
            <a:r>
              <a:rPr lang="en-US"/>
              <a:t> </a:t>
            </a:r>
            <a:r>
              <a:rPr lang="en-US" err="1"/>
              <a:t>nibh</a:t>
            </a:r>
            <a:r>
              <a:rPr lang="en-US"/>
              <a:t> </a:t>
            </a:r>
            <a:r>
              <a:rPr lang="en-US" err="1"/>
              <a:t>fringilla</a:t>
            </a:r>
            <a:r>
              <a:rPr lang="en-US"/>
              <a:t> vitae. </a:t>
            </a:r>
          </a:p>
          <a:p>
            <a:pPr lvl="0"/>
            <a:r>
              <a:rPr lang="en-US"/>
              <a:t>Sed a </a:t>
            </a:r>
            <a:r>
              <a:rPr lang="en-US" err="1"/>
              <a:t>vehicula</a:t>
            </a:r>
            <a:r>
              <a:rPr lang="en-US"/>
              <a:t> est. </a:t>
            </a:r>
          </a:p>
          <a:p>
            <a:pPr lvl="0"/>
            <a:r>
              <a:rPr lang="en-US" err="1"/>
              <a:t>Curabitur</a:t>
            </a:r>
            <a:r>
              <a:rPr lang="en-US"/>
              <a:t> </a:t>
            </a:r>
            <a:r>
              <a:rPr lang="en-US" err="1"/>
              <a:t>vehicula</a:t>
            </a:r>
            <a:r>
              <a:rPr lang="en-US"/>
              <a:t> </a:t>
            </a:r>
            <a:r>
              <a:rPr lang="en-US" err="1"/>
              <a:t>lobortis</a:t>
            </a:r>
            <a:r>
              <a:rPr lang="en-US"/>
              <a:t> </a:t>
            </a:r>
            <a:r>
              <a:rPr lang="en-US" err="1"/>
              <a:t>mattis</a:t>
            </a:r>
            <a:r>
              <a:rPr lang="en-US"/>
              <a:t>.</a:t>
            </a:r>
          </a:p>
          <a:p>
            <a:pPr lvl="0"/>
            <a:r>
              <a:rPr lang="en-US" err="1"/>
              <a:t>Suspendisse</a:t>
            </a:r>
            <a:r>
              <a:rPr lang="en-US"/>
              <a:t> gravida diam ac </a:t>
            </a:r>
            <a:r>
              <a:rPr lang="en-US" err="1"/>
              <a:t>arcu</a:t>
            </a:r>
            <a:r>
              <a:rPr lang="en-US"/>
              <a:t> </a:t>
            </a:r>
            <a:r>
              <a:rPr lang="en-US" err="1"/>
              <a:t>euismod</a:t>
            </a:r>
            <a:r>
              <a:rPr lang="en-US"/>
              <a:t>, in </a:t>
            </a:r>
            <a:r>
              <a:rPr lang="en-US" err="1"/>
              <a:t>luctus</a:t>
            </a:r>
            <a:r>
              <a:rPr lang="en-US"/>
              <a:t> magna auctor. </a:t>
            </a:r>
          </a:p>
        </p:txBody>
      </p:sp>
      <p:pic>
        <p:nvPicPr>
          <p:cNvPr id="14" name="Picture 13">
            <a:extLst>
              <a:ext uri="{FF2B5EF4-FFF2-40B4-BE49-F238E27FC236}">
                <a16:creationId xmlns:a16="http://schemas.microsoft.com/office/drawing/2014/main" id="{1F63B382-716A-4026-FD12-3A7CD2E61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1084" y="6044174"/>
            <a:ext cx="813816" cy="813816"/>
          </a:xfrm>
          <a:prstGeom prst="rect">
            <a:avLst/>
          </a:prstGeom>
        </p:spPr>
      </p:pic>
      <p:pic>
        <p:nvPicPr>
          <p:cNvPr id="15" name="Picture 14" descr="Icon&#10;&#10;Description automatically generated">
            <a:extLst>
              <a:ext uri="{FF2B5EF4-FFF2-40B4-BE49-F238E27FC236}">
                <a16:creationId xmlns:a16="http://schemas.microsoft.com/office/drawing/2014/main" id="{7660FA5A-773F-C594-40B3-FE9D70F4B2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249" y="6103493"/>
            <a:ext cx="1379014" cy="621792"/>
          </a:xfrm>
          <a:prstGeom prst="rect">
            <a:avLst/>
          </a:prstGeom>
        </p:spPr>
      </p:pic>
      <p:sp>
        <p:nvSpPr>
          <p:cNvPr id="16" name="TextBox 15">
            <a:extLst>
              <a:ext uri="{FF2B5EF4-FFF2-40B4-BE49-F238E27FC236}">
                <a16:creationId xmlns:a16="http://schemas.microsoft.com/office/drawing/2014/main" id="{DBF16C17-1BF3-D502-4BE4-48524A4C881A}"/>
              </a:ext>
            </a:extLst>
          </p:cNvPr>
          <p:cNvSpPr txBox="1"/>
          <p:nvPr userDrawn="1"/>
        </p:nvSpPr>
        <p:spPr>
          <a:xfrm>
            <a:off x="406978" y="272984"/>
            <a:ext cx="11378044" cy="307777"/>
          </a:xfrm>
          <a:prstGeom prst="rect">
            <a:avLst/>
          </a:prstGeom>
          <a:noFill/>
        </p:spPr>
        <p:txBody>
          <a:bodyPr wrap="square" rtlCol="0">
            <a:spAutoFit/>
          </a:bodyPr>
          <a:lstStyle/>
          <a:p>
            <a:pPr algn="l"/>
            <a:r>
              <a:rPr lang="en-US" sz="1400">
                <a:solidFill>
                  <a:schemeClr val="bg1">
                    <a:lumMod val="75000"/>
                  </a:schemeClr>
                </a:solidFill>
                <a:latin typeface="Avenir Medium" panose="02000503020000020003" pitchFamily="2" charset="0"/>
              </a:rPr>
              <a:t>ELEVATE PARTNER SUMMIT – 2022</a:t>
            </a:r>
          </a:p>
        </p:txBody>
      </p:sp>
    </p:spTree>
    <p:extLst>
      <p:ext uri="{BB962C8B-B14F-4D97-AF65-F5344CB8AC3E}">
        <p14:creationId xmlns:p14="http://schemas.microsoft.com/office/powerpoint/2010/main" val="2643588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Half w/ Image Spac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DB4091-89B7-80F2-26FF-FD06AEAEE5C9}"/>
              </a:ext>
            </a:extLst>
          </p:cNvPr>
          <p:cNvSpPr>
            <a:spLocks noGrp="1"/>
          </p:cNvSpPr>
          <p:nvPr>
            <p:ph type="ctrTitle" hasCustomPrompt="1"/>
          </p:nvPr>
        </p:nvSpPr>
        <p:spPr>
          <a:xfrm>
            <a:off x="406978" y="580761"/>
            <a:ext cx="11378045" cy="613062"/>
          </a:xfrm>
          <a:prstGeom prst="rect">
            <a:avLst/>
          </a:prstGeom>
        </p:spPr>
        <p:txBody>
          <a:bodyPr anchor="b">
            <a:normAutofit/>
          </a:bodyPr>
          <a:lstStyle>
            <a:lvl1pPr algn="l">
              <a:defRPr sz="3200">
                <a:solidFill>
                  <a:schemeClr val="tx1">
                    <a:lumMod val="85000"/>
                    <a:lumOff val="15000"/>
                  </a:schemeClr>
                </a:solidFill>
              </a:defRPr>
            </a:lvl1pPr>
          </a:lstStyle>
          <a:p>
            <a:r>
              <a:rPr lang="en-US"/>
              <a:t>INSERT TITLE HERE</a:t>
            </a:r>
          </a:p>
        </p:txBody>
      </p:sp>
      <p:cxnSp>
        <p:nvCxnSpPr>
          <p:cNvPr id="8" name="Straight Connector 7">
            <a:extLst>
              <a:ext uri="{FF2B5EF4-FFF2-40B4-BE49-F238E27FC236}">
                <a16:creationId xmlns:a16="http://schemas.microsoft.com/office/drawing/2014/main" id="{0EFA546F-5049-5849-2AF2-1A4C269FFEBC}"/>
              </a:ext>
            </a:extLst>
          </p:cNvPr>
          <p:cNvCxnSpPr>
            <a:cxnSpLocks/>
          </p:cNvCxnSpPr>
          <p:nvPr userDrawn="1"/>
        </p:nvCxnSpPr>
        <p:spPr>
          <a:xfrm>
            <a:off x="503164" y="1357414"/>
            <a:ext cx="1044146" cy="0"/>
          </a:xfrm>
          <a:prstGeom prst="line">
            <a:avLst/>
          </a:prstGeom>
          <a:ln w="76200">
            <a:solidFill>
              <a:srgbClr val="BDD900"/>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8EC2BFC-10F0-EFF0-9CC5-8DF995135694}"/>
              </a:ext>
            </a:extLst>
          </p:cNvPr>
          <p:cNvSpPr>
            <a:spLocks noGrp="1"/>
          </p:cNvSpPr>
          <p:nvPr>
            <p:ph type="body" idx="10" hasCustomPrompt="1"/>
          </p:nvPr>
        </p:nvSpPr>
        <p:spPr>
          <a:xfrm>
            <a:off x="6096000" y="1570797"/>
            <a:ext cx="5689022" cy="4369099"/>
          </a:xfrm>
          <a:prstGeom prst="rect">
            <a:avLst/>
          </a:prstGeom>
        </p:spPr>
        <p:txBody>
          <a:bodyPr anchor="t"/>
          <a:lstStyle>
            <a:lvl1pPr marL="342900" indent="-342900">
              <a:lnSpc>
                <a:spcPct val="150000"/>
              </a:lnSpc>
              <a:spcBef>
                <a:spcPts val="0"/>
              </a:spcBef>
              <a:spcAft>
                <a:spcPts val="600"/>
              </a:spcAft>
              <a:buFont typeface="Arial" panose="020B0604020202020204" pitchFamily="34" charset="0"/>
              <a:buChar char="•"/>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a:p>
            <a:pPr lvl="0"/>
            <a:r>
              <a:rPr lang="en-US"/>
              <a:t>Sed </a:t>
            </a:r>
            <a:r>
              <a:rPr lang="en-US" err="1"/>
              <a:t>hendrerit</a:t>
            </a:r>
            <a:r>
              <a:rPr lang="en-US"/>
              <a:t> </a:t>
            </a:r>
            <a:r>
              <a:rPr lang="en-US" err="1"/>
              <a:t>urna</a:t>
            </a:r>
            <a:r>
              <a:rPr lang="en-US"/>
              <a:t> </a:t>
            </a:r>
            <a:r>
              <a:rPr lang="en-US" err="1"/>
              <a:t>quam</a:t>
            </a:r>
            <a:r>
              <a:rPr lang="en-US"/>
              <a:t>, non </a:t>
            </a:r>
            <a:r>
              <a:rPr lang="en-US" err="1"/>
              <a:t>faucibus</a:t>
            </a:r>
            <a:r>
              <a:rPr lang="en-US"/>
              <a:t> </a:t>
            </a:r>
            <a:r>
              <a:rPr lang="en-US" err="1"/>
              <a:t>nibh</a:t>
            </a:r>
            <a:r>
              <a:rPr lang="en-US"/>
              <a:t> </a:t>
            </a:r>
            <a:r>
              <a:rPr lang="en-US" err="1"/>
              <a:t>fringilla</a:t>
            </a:r>
            <a:r>
              <a:rPr lang="en-US"/>
              <a:t> vitae. </a:t>
            </a:r>
          </a:p>
          <a:p>
            <a:pPr lvl="0"/>
            <a:r>
              <a:rPr lang="en-US"/>
              <a:t>Sed a </a:t>
            </a:r>
            <a:r>
              <a:rPr lang="en-US" err="1"/>
              <a:t>vehicula</a:t>
            </a:r>
            <a:r>
              <a:rPr lang="en-US"/>
              <a:t> est. </a:t>
            </a:r>
          </a:p>
          <a:p>
            <a:pPr lvl="0"/>
            <a:r>
              <a:rPr lang="en-US" err="1"/>
              <a:t>Curabitur</a:t>
            </a:r>
            <a:r>
              <a:rPr lang="en-US"/>
              <a:t> </a:t>
            </a:r>
            <a:r>
              <a:rPr lang="en-US" err="1"/>
              <a:t>vehicula</a:t>
            </a:r>
            <a:r>
              <a:rPr lang="en-US"/>
              <a:t> </a:t>
            </a:r>
            <a:r>
              <a:rPr lang="en-US" err="1"/>
              <a:t>lobortis</a:t>
            </a:r>
            <a:r>
              <a:rPr lang="en-US"/>
              <a:t> </a:t>
            </a:r>
            <a:r>
              <a:rPr lang="en-US" err="1"/>
              <a:t>mattis</a:t>
            </a:r>
            <a:r>
              <a:rPr lang="en-US"/>
              <a:t>.</a:t>
            </a:r>
          </a:p>
          <a:p>
            <a:pPr lvl="0"/>
            <a:r>
              <a:rPr lang="en-US" err="1"/>
              <a:t>Suspendisse</a:t>
            </a:r>
            <a:r>
              <a:rPr lang="en-US"/>
              <a:t> gravida diam ac </a:t>
            </a:r>
            <a:r>
              <a:rPr lang="en-US" err="1"/>
              <a:t>arcu</a:t>
            </a:r>
            <a:r>
              <a:rPr lang="en-US"/>
              <a:t> </a:t>
            </a:r>
            <a:r>
              <a:rPr lang="en-US" err="1"/>
              <a:t>euismod</a:t>
            </a:r>
            <a:r>
              <a:rPr lang="en-US"/>
              <a:t>, in </a:t>
            </a:r>
            <a:r>
              <a:rPr lang="en-US" err="1"/>
              <a:t>luctus</a:t>
            </a:r>
            <a:r>
              <a:rPr lang="en-US"/>
              <a:t> magna auctor. </a:t>
            </a:r>
          </a:p>
        </p:txBody>
      </p:sp>
      <p:pic>
        <p:nvPicPr>
          <p:cNvPr id="10" name="Picture 9">
            <a:extLst>
              <a:ext uri="{FF2B5EF4-FFF2-40B4-BE49-F238E27FC236}">
                <a16:creationId xmlns:a16="http://schemas.microsoft.com/office/drawing/2014/main" id="{DE8B3903-305D-AD80-7285-6C84EE4A4E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1084" y="6044174"/>
            <a:ext cx="813816" cy="813816"/>
          </a:xfrm>
          <a:prstGeom prst="rect">
            <a:avLst/>
          </a:prstGeom>
        </p:spPr>
      </p:pic>
      <p:pic>
        <p:nvPicPr>
          <p:cNvPr id="11" name="Picture 10" descr="Icon&#10;&#10;Description automatically generated">
            <a:extLst>
              <a:ext uri="{FF2B5EF4-FFF2-40B4-BE49-F238E27FC236}">
                <a16:creationId xmlns:a16="http://schemas.microsoft.com/office/drawing/2014/main" id="{42001E65-C8E4-80DF-7ACD-57FBBCD857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249" y="6103493"/>
            <a:ext cx="1379014" cy="621792"/>
          </a:xfrm>
          <a:prstGeom prst="rect">
            <a:avLst/>
          </a:prstGeom>
        </p:spPr>
      </p:pic>
      <p:sp>
        <p:nvSpPr>
          <p:cNvPr id="12" name="TextBox 11">
            <a:extLst>
              <a:ext uri="{FF2B5EF4-FFF2-40B4-BE49-F238E27FC236}">
                <a16:creationId xmlns:a16="http://schemas.microsoft.com/office/drawing/2014/main" id="{8BE8C671-10C2-1F92-DAC4-CD56CEE68338}"/>
              </a:ext>
            </a:extLst>
          </p:cNvPr>
          <p:cNvSpPr txBox="1"/>
          <p:nvPr userDrawn="1"/>
        </p:nvSpPr>
        <p:spPr>
          <a:xfrm>
            <a:off x="406978" y="272984"/>
            <a:ext cx="11378044" cy="307777"/>
          </a:xfrm>
          <a:prstGeom prst="rect">
            <a:avLst/>
          </a:prstGeom>
          <a:noFill/>
        </p:spPr>
        <p:txBody>
          <a:bodyPr wrap="square" rtlCol="0">
            <a:spAutoFit/>
          </a:bodyPr>
          <a:lstStyle/>
          <a:p>
            <a:pPr algn="l"/>
            <a:r>
              <a:rPr lang="en-US" sz="1400">
                <a:solidFill>
                  <a:schemeClr val="bg1">
                    <a:lumMod val="75000"/>
                  </a:schemeClr>
                </a:solidFill>
                <a:latin typeface="Avenir Medium" panose="02000503020000020003" pitchFamily="2" charset="0"/>
              </a:rPr>
              <a:t>ELEVATE PARTNER SUMMIT – 2022</a:t>
            </a:r>
          </a:p>
        </p:txBody>
      </p:sp>
    </p:spTree>
    <p:extLst>
      <p:ext uri="{BB962C8B-B14F-4D97-AF65-F5344CB8AC3E}">
        <p14:creationId xmlns:p14="http://schemas.microsoft.com/office/powerpoint/2010/main" val="3952569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e/Contras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EA7FD1-94D2-AA48-E292-67174EBDEBDD}"/>
              </a:ext>
            </a:extLst>
          </p:cNvPr>
          <p:cNvSpPr>
            <a:spLocks noGrp="1"/>
          </p:cNvSpPr>
          <p:nvPr>
            <p:ph type="ctrTitle" hasCustomPrompt="1"/>
          </p:nvPr>
        </p:nvSpPr>
        <p:spPr>
          <a:xfrm>
            <a:off x="406978" y="580761"/>
            <a:ext cx="11378045" cy="613062"/>
          </a:xfrm>
          <a:prstGeom prst="rect">
            <a:avLst/>
          </a:prstGeom>
        </p:spPr>
        <p:txBody>
          <a:bodyPr anchor="b">
            <a:normAutofit/>
          </a:bodyPr>
          <a:lstStyle>
            <a:lvl1pPr algn="ctr">
              <a:defRPr sz="3200">
                <a:solidFill>
                  <a:schemeClr val="tx1">
                    <a:lumMod val="85000"/>
                    <a:lumOff val="15000"/>
                  </a:schemeClr>
                </a:solidFill>
              </a:defRPr>
            </a:lvl1pPr>
          </a:lstStyle>
          <a:p>
            <a:r>
              <a:rPr lang="en-US"/>
              <a:t>INSERT TITLE HERE</a:t>
            </a:r>
          </a:p>
        </p:txBody>
      </p:sp>
      <p:cxnSp>
        <p:nvCxnSpPr>
          <p:cNvPr id="7" name="Straight Connector 6">
            <a:extLst>
              <a:ext uri="{FF2B5EF4-FFF2-40B4-BE49-F238E27FC236}">
                <a16:creationId xmlns:a16="http://schemas.microsoft.com/office/drawing/2014/main" id="{01123165-C287-6747-4208-DB0D3089305D}"/>
              </a:ext>
            </a:extLst>
          </p:cNvPr>
          <p:cNvCxnSpPr>
            <a:cxnSpLocks/>
          </p:cNvCxnSpPr>
          <p:nvPr userDrawn="1"/>
        </p:nvCxnSpPr>
        <p:spPr>
          <a:xfrm>
            <a:off x="5573927" y="1357414"/>
            <a:ext cx="1044146" cy="0"/>
          </a:xfrm>
          <a:prstGeom prst="line">
            <a:avLst/>
          </a:prstGeom>
          <a:ln w="76200">
            <a:solidFill>
              <a:srgbClr val="BDD90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848A0E4-86AA-2E2B-EB14-CDE01AF27A0E}"/>
              </a:ext>
            </a:extLst>
          </p:cNvPr>
          <p:cNvSpPr>
            <a:spLocks noGrp="1"/>
          </p:cNvSpPr>
          <p:nvPr>
            <p:ph type="body" idx="10" hasCustomPrompt="1"/>
          </p:nvPr>
        </p:nvSpPr>
        <p:spPr>
          <a:xfrm>
            <a:off x="1277287" y="2308393"/>
            <a:ext cx="4520840" cy="3645588"/>
          </a:xfrm>
          <a:prstGeom prst="rect">
            <a:avLst/>
          </a:prstGeom>
        </p:spPr>
        <p:txBody>
          <a:bodyPr anchor="t"/>
          <a:lstStyle>
            <a:lvl1pPr marL="342900" indent="-342900">
              <a:lnSpc>
                <a:spcPct val="150000"/>
              </a:lnSpc>
              <a:spcBef>
                <a:spcPts val="0"/>
              </a:spcBef>
              <a:spcAft>
                <a:spcPts val="600"/>
              </a:spcAft>
              <a:buFont typeface="Arial" panose="020B0604020202020204" pitchFamily="34" charset="0"/>
              <a:buChar char="•"/>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a:p>
            <a:pPr lvl="0"/>
            <a:r>
              <a:rPr lang="en-US"/>
              <a:t>Sed </a:t>
            </a:r>
            <a:r>
              <a:rPr lang="en-US" err="1"/>
              <a:t>hendrerit</a:t>
            </a:r>
            <a:r>
              <a:rPr lang="en-US"/>
              <a:t> </a:t>
            </a:r>
            <a:r>
              <a:rPr lang="en-US" err="1"/>
              <a:t>urna</a:t>
            </a:r>
            <a:r>
              <a:rPr lang="en-US"/>
              <a:t> </a:t>
            </a:r>
            <a:r>
              <a:rPr lang="en-US" err="1"/>
              <a:t>quam</a:t>
            </a:r>
            <a:r>
              <a:rPr lang="en-US"/>
              <a:t>, non </a:t>
            </a:r>
            <a:r>
              <a:rPr lang="en-US" err="1"/>
              <a:t>faucibus</a:t>
            </a:r>
            <a:r>
              <a:rPr lang="en-US"/>
              <a:t> </a:t>
            </a:r>
            <a:r>
              <a:rPr lang="en-US" err="1"/>
              <a:t>nibh</a:t>
            </a:r>
            <a:r>
              <a:rPr lang="en-US"/>
              <a:t> </a:t>
            </a:r>
            <a:r>
              <a:rPr lang="en-US" err="1"/>
              <a:t>fringilla</a:t>
            </a:r>
            <a:r>
              <a:rPr lang="en-US"/>
              <a:t> vitae. </a:t>
            </a:r>
          </a:p>
          <a:p>
            <a:pPr lvl="0"/>
            <a:r>
              <a:rPr lang="en-US"/>
              <a:t>Sed a </a:t>
            </a:r>
            <a:r>
              <a:rPr lang="en-US" err="1"/>
              <a:t>vehicula</a:t>
            </a:r>
            <a:r>
              <a:rPr lang="en-US"/>
              <a:t> est. </a:t>
            </a:r>
          </a:p>
          <a:p>
            <a:pPr lvl="0"/>
            <a:r>
              <a:rPr lang="en-US" err="1"/>
              <a:t>Curabitur</a:t>
            </a:r>
            <a:r>
              <a:rPr lang="en-US"/>
              <a:t> </a:t>
            </a:r>
            <a:r>
              <a:rPr lang="en-US" err="1"/>
              <a:t>vehicula</a:t>
            </a:r>
            <a:r>
              <a:rPr lang="en-US"/>
              <a:t> </a:t>
            </a:r>
            <a:r>
              <a:rPr lang="en-US" err="1"/>
              <a:t>lobortis</a:t>
            </a:r>
            <a:r>
              <a:rPr lang="en-US"/>
              <a:t> </a:t>
            </a:r>
            <a:r>
              <a:rPr lang="en-US" err="1"/>
              <a:t>mattis</a:t>
            </a:r>
            <a:r>
              <a:rPr lang="en-US"/>
              <a:t>.</a:t>
            </a:r>
          </a:p>
          <a:p>
            <a:pPr lvl="0"/>
            <a:r>
              <a:rPr lang="en-US" err="1"/>
              <a:t>Suspendisse</a:t>
            </a:r>
            <a:r>
              <a:rPr lang="en-US"/>
              <a:t> gravida diam ac </a:t>
            </a:r>
            <a:r>
              <a:rPr lang="en-US" err="1"/>
              <a:t>arcu</a:t>
            </a:r>
            <a:r>
              <a:rPr lang="en-US"/>
              <a:t> </a:t>
            </a:r>
            <a:r>
              <a:rPr lang="en-US" err="1"/>
              <a:t>euismod</a:t>
            </a:r>
            <a:r>
              <a:rPr lang="en-US"/>
              <a:t>, in </a:t>
            </a:r>
            <a:r>
              <a:rPr lang="en-US" err="1"/>
              <a:t>luctus</a:t>
            </a:r>
            <a:r>
              <a:rPr lang="en-US"/>
              <a:t> magna auctor. </a:t>
            </a:r>
          </a:p>
        </p:txBody>
      </p:sp>
      <p:pic>
        <p:nvPicPr>
          <p:cNvPr id="9" name="Picture 8">
            <a:extLst>
              <a:ext uri="{FF2B5EF4-FFF2-40B4-BE49-F238E27FC236}">
                <a16:creationId xmlns:a16="http://schemas.microsoft.com/office/drawing/2014/main" id="{16806C8F-7A92-749C-1933-E6481DF127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1084" y="6044174"/>
            <a:ext cx="813816" cy="813816"/>
          </a:xfrm>
          <a:prstGeom prst="rect">
            <a:avLst/>
          </a:prstGeom>
        </p:spPr>
      </p:pic>
      <p:pic>
        <p:nvPicPr>
          <p:cNvPr id="10" name="Picture 9" descr="Icon&#10;&#10;Description automatically generated">
            <a:extLst>
              <a:ext uri="{FF2B5EF4-FFF2-40B4-BE49-F238E27FC236}">
                <a16:creationId xmlns:a16="http://schemas.microsoft.com/office/drawing/2014/main" id="{2BD274CA-2746-3465-7665-BC8C17AABA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249" y="6103493"/>
            <a:ext cx="1379014" cy="621792"/>
          </a:xfrm>
          <a:prstGeom prst="rect">
            <a:avLst/>
          </a:prstGeom>
        </p:spPr>
      </p:pic>
      <p:sp>
        <p:nvSpPr>
          <p:cNvPr id="11" name="Text Placeholder 2">
            <a:extLst>
              <a:ext uri="{FF2B5EF4-FFF2-40B4-BE49-F238E27FC236}">
                <a16:creationId xmlns:a16="http://schemas.microsoft.com/office/drawing/2014/main" id="{629D934C-F990-30D5-237B-CB3732DF17AB}"/>
              </a:ext>
            </a:extLst>
          </p:cNvPr>
          <p:cNvSpPr>
            <a:spLocks noGrp="1"/>
          </p:cNvSpPr>
          <p:nvPr>
            <p:ph type="body" idx="11" hasCustomPrompt="1"/>
          </p:nvPr>
        </p:nvSpPr>
        <p:spPr>
          <a:xfrm>
            <a:off x="6393875" y="2308393"/>
            <a:ext cx="4520840" cy="3645593"/>
          </a:xfrm>
          <a:prstGeom prst="rect">
            <a:avLst/>
          </a:prstGeom>
        </p:spPr>
        <p:txBody>
          <a:bodyPr anchor="t"/>
          <a:lstStyle>
            <a:lvl1pPr marL="342900" indent="-342900">
              <a:lnSpc>
                <a:spcPct val="150000"/>
              </a:lnSpc>
              <a:spcBef>
                <a:spcPts val="0"/>
              </a:spcBef>
              <a:spcAft>
                <a:spcPts val="600"/>
              </a:spcAft>
              <a:buFont typeface="Arial" panose="020B0604020202020204" pitchFamily="34" charset="0"/>
              <a:buChar char="•"/>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a:p>
            <a:pPr lvl="0"/>
            <a:r>
              <a:rPr lang="en-US"/>
              <a:t>Sed </a:t>
            </a:r>
            <a:r>
              <a:rPr lang="en-US" err="1"/>
              <a:t>hendrerit</a:t>
            </a:r>
            <a:r>
              <a:rPr lang="en-US"/>
              <a:t> </a:t>
            </a:r>
            <a:r>
              <a:rPr lang="en-US" err="1"/>
              <a:t>urna</a:t>
            </a:r>
            <a:r>
              <a:rPr lang="en-US"/>
              <a:t> </a:t>
            </a:r>
            <a:r>
              <a:rPr lang="en-US" err="1"/>
              <a:t>quam</a:t>
            </a:r>
            <a:r>
              <a:rPr lang="en-US"/>
              <a:t>, non </a:t>
            </a:r>
            <a:r>
              <a:rPr lang="en-US" err="1"/>
              <a:t>faucibus</a:t>
            </a:r>
            <a:r>
              <a:rPr lang="en-US"/>
              <a:t> </a:t>
            </a:r>
            <a:r>
              <a:rPr lang="en-US" err="1"/>
              <a:t>nibh</a:t>
            </a:r>
            <a:r>
              <a:rPr lang="en-US"/>
              <a:t> </a:t>
            </a:r>
            <a:r>
              <a:rPr lang="en-US" err="1"/>
              <a:t>fringilla</a:t>
            </a:r>
            <a:r>
              <a:rPr lang="en-US"/>
              <a:t> vitae. </a:t>
            </a:r>
          </a:p>
          <a:p>
            <a:pPr lvl="0"/>
            <a:r>
              <a:rPr lang="en-US"/>
              <a:t>Sed a </a:t>
            </a:r>
            <a:r>
              <a:rPr lang="en-US" err="1"/>
              <a:t>vehicula</a:t>
            </a:r>
            <a:r>
              <a:rPr lang="en-US"/>
              <a:t> est. </a:t>
            </a:r>
          </a:p>
          <a:p>
            <a:pPr lvl="0"/>
            <a:r>
              <a:rPr lang="en-US" err="1"/>
              <a:t>Curabitur</a:t>
            </a:r>
            <a:r>
              <a:rPr lang="en-US"/>
              <a:t> </a:t>
            </a:r>
            <a:r>
              <a:rPr lang="en-US" err="1"/>
              <a:t>vehicula</a:t>
            </a:r>
            <a:r>
              <a:rPr lang="en-US"/>
              <a:t> </a:t>
            </a:r>
            <a:r>
              <a:rPr lang="en-US" err="1"/>
              <a:t>lobortis</a:t>
            </a:r>
            <a:r>
              <a:rPr lang="en-US"/>
              <a:t> </a:t>
            </a:r>
            <a:r>
              <a:rPr lang="en-US" err="1"/>
              <a:t>mattis</a:t>
            </a:r>
            <a:r>
              <a:rPr lang="en-US"/>
              <a:t>.</a:t>
            </a:r>
          </a:p>
          <a:p>
            <a:pPr lvl="0"/>
            <a:r>
              <a:rPr lang="en-US" err="1"/>
              <a:t>Suspendisse</a:t>
            </a:r>
            <a:r>
              <a:rPr lang="en-US"/>
              <a:t> gravida diam ac </a:t>
            </a:r>
            <a:r>
              <a:rPr lang="en-US" err="1"/>
              <a:t>arcu</a:t>
            </a:r>
            <a:r>
              <a:rPr lang="en-US"/>
              <a:t> </a:t>
            </a:r>
            <a:r>
              <a:rPr lang="en-US" err="1"/>
              <a:t>euismod</a:t>
            </a:r>
            <a:r>
              <a:rPr lang="en-US"/>
              <a:t>, in </a:t>
            </a:r>
            <a:r>
              <a:rPr lang="en-US" err="1"/>
              <a:t>luctus</a:t>
            </a:r>
            <a:r>
              <a:rPr lang="en-US"/>
              <a:t> magna auctor. </a:t>
            </a:r>
          </a:p>
        </p:txBody>
      </p:sp>
      <p:sp>
        <p:nvSpPr>
          <p:cNvPr id="12" name="Text Placeholder 2">
            <a:extLst>
              <a:ext uri="{FF2B5EF4-FFF2-40B4-BE49-F238E27FC236}">
                <a16:creationId xmlns:a16="http://schemas.microsoft.com/office/drawing/2014/main" id="{18769C25-C500-ACA5-EDFA-48746BBB98A1}"/>
              </a:ext>
            </a:extLst>
          </p:cNvPr>
          <p:cNvSpPr>
            <a:spLocks noGrp="1"/>
          </p:cNvSpPr>
          <p:nvPr>
            <p:ph type="body" idx="12" hasCustomPrompt="1"/>
          </p:nvPr>
        </p:nvSpPr>
        <p:spPr>
          <a:xfrm>
            <a:off x="1277285" y="1920089"/>
            <a:ext cx="4520840" cy="388304"/>
          </a:xfrm>
          <a:prstGeom prst="rect">
            <a:avLst/>
          </a:prstGeom>
        </p:spPr>
        <p:txBody>
          <a:bodyPr anchor="ctr"/>
          <a:lstStyle>
            <a:lvl1pPr marL="0" indent="0">
              <a:lnSpc>
                <a:spcPct val="150000"/>
              </a:lnSpc>
              <a:spcBef>
                <a:spcPts val="0"/>
              </a:spcBef>
              <a:spcAft>
                <a:spcPts val="600"/>
              </a:spcAft>
              <a:buFont typeface="Arial" panose="020B0604020202020204" pitchFamily="34" charset="0"/>
              <a:buNone/>
              <a:defRPr sz="2000" b="1" i="0">
                <a:solidFill>
                  <a:srgbClr val="C5D600"/>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HEADER 1</a:t>
            </a:r>
          </a:p>
        </p:txBody>
      </p:sp>
      <p:sp>
        <p:nvSpPr>
          <p:cNvPr id="14" name="Text Placeholder 2">
            <a:extLst>
              <a:ext uri="{FF2B5EF4-FFF2-40B4-BE49-F238E27FC236}">
                <a16:creationId xmlns:a16="http://schemas.microsoft.com/office/drawing/2014/main" id="{E054D82E-4DE9-A9FC-7B70-B20E0A6116BC}"/>
              </a:ext>
            </a:extLst>
          </p:cNvPr>
          <p:cNvSpPr>
            <a:spLocks noGrp="1"/>
          </p:cNvSpPr>
          <p:nvPr>
            <p:ph type="body" idx="13" hasCustomPrompt="1"/>
          </p:nvPr>
        </p:nvSpPr>
        <p:spPr>
          <a:xfrm>
            <a:off x="6393874" y="1920089"/>
            <a:ext cx="4520840" cy="388304"/>
          </a:xfrm>
          <a:prstGeom prst="rect">
            <a:avLst/>
          </a:prstGeom>
        </p:spPr>
        <p:txBody>
          <a:bodyPr anchor="ctr"/>
          <a:lstStyle>
            <a:lvl1pPr marL="0" indent="0">
              <a:lnSpc>
                <a:spcPct val="150000"/>
              </a:lnSpc>
              <a:spcBef>
                <a:spcPts val="0"/>
              </a:spcBef>
              <a:spcAft>
                <a:spcPts val="600"/>
              </a:spcAft>
              <a:buFont typeface="Arial" panose="020B0604020202020204" pitchFamily="34" charset="0"/>
              <a:buNone/>
              <a:defRPr sz="2000" b="1" i="0">
                <a:solidFill>
                  <a:srgbClr val="C5D600"/>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HEADER 2</a:t>
            </a:r>
          </a:p>
        </p:txBody>
      </p:sp>
      <p:sp>
        <p:nvSpPr>
          <p:cNvPr id="15" name="TextBox 14">
            <a:extLst>
              <a:ext uri="{FF2B5EF4-FFF2-40B4-BE49-F238E27FC236}">
                <a16:creationId xmlns:a16="http://schemas.microsoft.com/office/drawing/2014/main" id="{CCAB692A-28D3-AEB3-2A0D-9294E04FCA48}"/>
              </a:ext>
            </a:extLst>
          </p:cNvPr>
          <p:cNvSpPr txBox="1"/>
          <p:nvPr userDrawn="1"/>
        </p:nvSpPr>
        <p:spPr>
          <a:xfrm>
            <a:off x="406978" y="272984"/>
            <a:ext cx="11378044" cy="307777"/>
          </a:xfrm>
          <a:prstGeom prst="rect">
            <a:avLst/>
          </a:prstGeom>
          <a:noFill/>
        </p:spPr>
        <p:txBody>
          <a:bodyPr wrap="square" rtlCol="0">
            <a:spAutoFit/>
          </a:bodyPr>
          <a:lstStyle/>
          <a:p>
            <a:pPr algn="ctr"/>
            <a:r>
              <a:rPr lang="en-US" sz="1400">
                <a:solidFill>
                  <a:schemeClr val="bg1">
                    <a:lumMod val="75000"/>
                  </a:schemeClr>
                </a:solidFill>
                <a:latin typeface="Avenir Medium" panose="02000503020000020003" pitchFamily="2" charset="0"/>
              </a:rPr>
              <a:t>ELEVATE PARTNER SUMMIT – 2022</a:t>
            </a:r>
          </a:p>
        </p:txBody>
      </p:sp>
    </p:spTree>
    <p:extLst>
      <p:ext uri="{BB962C8B-B14F-4D97-AF65-F5344CB8AC3E}">
        <p14:creationId xmlns:p14="http://schemas.microsoft.com/office/powerpoint/2010/main" val="50131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3624-CC76-9F3C-75B9-A78BC3C7F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63B75-69D0-76C9-00B9-9A7E06926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27AF4-0A8C-1C46-12BC-6186B6233E1F}"/>
              </a:ext>
            </a:extLst>
          </p:cNvPr>
          <p:cNvSpPr>
            <a:spLocks noGrp="1"/>
          </p:cNvSpPr>
          <p:nvPr>
            <p:ph type="dt" sz="half" idx="10"/>
          </p:nvPr>
        </p:nvSpPr>
        <p:spPr/>
        <p:txBody>
          <a:bodyPr/>
          <a:lstStyle/>
          <a:p>
            <a:fld id="{26049270-851C-A148-AAE8-A311E2F852DD}" type="datetimeFigureOut">
              <a:rPr lang="en-US" smtClean="0"/>
              <a:t>10/31/22</a:t>
            </a:fld>
            <a:endParaRPr lang="en-US"/>
          </a:p>
        </p:txBody>
      </p:sp>
      <p:sp>
        <p:nvSpPr>
          <p:cNvPr id="5" name="Footer Placeholder 4">
            <a:extLst>
              <a:ext uri="{FF2B5EF4-FFF2-40B4-BE49-F238E27FC236}">
                <a16:creationId xmlns:a16="http://schemas.microsoft.com/office/drawing/2014/main" id="{E3B1070D-C0FB-2EAB-4FFD-D08CC4181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F8DA1-F293-10A8-7BB8-2D7409E3D128}"/>
              </a:ext>
            </a:extLst>
          </p:cNvPr>
          <p:cNvSpPr>
            <a:spLocks noGrp="1"/>
          </p:cNvSpPr>
          <p:nvPr>
            <p:ph type="sldNum" sz="quarter" idx="12"/>
          </p:nvPr>
        </p:nvSpPr>
        <p:spPr/>
        <p:txBody>
          <a:bodyPr/>
          <a:lstStyle/>
          <a:p>
            <a:fld id="{AD903695-7B2D-6F4A-BDCF-0602B023AFC0}" type="slidenum">
              <a:rPr lang="en-US" smtClean="0"/>
              <a:t>‹#›</a:t>
            </a:fld>
            <a:endParaRPr lang="en-US"/>
          </a:p>
        </p:txBody>
      </p:sp>
    </p:spTree>
    <p:extLst>
      <p:ext uri="{BB962C8B-B14F-4D97-AF65-F5344CB8AC3E}">
        <p14:creationId xmlns:p14="http://schemas.microsoft.com/office/powerpoint/2010/main" val="2288855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800DD9-507A-EB42-9111-0EC7CD6C1AE3}"/>
              </a:ext>
            </a:extLst>
          </p:cNvPr>
          <p:cNvSpPr>
            <a:spLocks noGrp="1"/>
          </p:cNvSpPr>
          <p:nvPr>
            <p:ph type="ctrTitle" hasCustomPrompt="1"/>
          </p:nvPr>
        </p:nvSpPr>
        <p:spPr>
          <a:xfrm>
            <a:off x="406978" y="580761"/>
            <a:ext cx="11378045" cy="613062"/>
          </a:xfrm>
          <a:prstGeom prst="rect">
            <a:avLst/>
          </a:prstGeom>
        </p:spPr>
        <p:txBody>
          <a:bodyPr anchor="b">
            <a:normAutofit/>
          </a:bodyPr>
          <a:lstStyle>
            <a:lvl1pPr algn="ctr">
              <a:defRPr sz="3200">
                <a:solidFill>
                  <a:schemeClr val="tx1">
                    <a:lumMod val="85000"/>
                    <a:lumOff val="15000"/>
                  </a:schemeClr>
                </a:solidFill>
              </a:defRPr>
            </a:lvl1pPr>
          </a:lstStyle>
          <a:p>
            <a:r>
              <a:rPr lang="en-US"/>
              <a:t>INSERT TITLE HERE</a:t>
            </a:r>
          </a:p>
        </p:txBody>
      </p:sp>
      <p:cxnSp>
        <p:nvCxnSpPr>
          <p:cNvPr id="10" name="Straight Connector 9">
            <a:extLst>
              <a:ext uri="{FF2B5EF4-FFF2-40B4-BE49-F238E27FC236}">
                <a16:creationId xmlns:a16="http://schemas.microsoft.com/office/drawing/2014/main" id="{3BB03CBB-CBA0-FB4F-8FBE-83A3F2028917}"/>
              </a:ext>
            </a:extLst>
          </p:cNvPr>
          <p:cNvCxnSpPr>
            <a:cxnSpLocks/>
          </p:cNvCxnSpPr>
          <p:nvPr userDrawn="1"/>
        </p:nvCxnSpPr>
        <p:spPr>
          <a:xfrm>
            <a:off x="5573927" y="1357414"/>
            <a:ext cx="1044146" cy="0"/>
          </a:xfrm>
          <a:prstGeom prst="line">
            <a:avLst/>
          </a:prstGeom>
          <a:ln w="76200">
            <a:solidFill>
              <a:srgbClr val="BDD9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74154D2-83E2-465D-BF49-1038F820B9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1084" y="6044174"/>
            <a:ext cx="813816" cy="813816"/>
          </a:xfrm>
          <a:prstGeom prst="rect">
            <a:avLst/>
          </a:prstGeom>
        </p:spPr>
      </p:pic>
      <p:pic>
        <p:nvPicPr>
          <p:cNvPr id="13" name="Picture 12" descr="Icon&#10;&#10;Description automatically generated">
            <a:extLst>
              <a:ext uri="{FF2B5EF4-FFF2-40B4-BE49-F238E27FC236}">
                <a16:creationId xmlns:a16="http://schemas.microsoft.com/office/drawing/2014/main" id="{270DB825-1819-F722-A0D4-088498D951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249" y="6103493"/>
            <a:ext cx="1379014" cy="621792"/>
          </a:xfrm>
          <a:prstGeom prst="rect">
            <a:avLst/>
          </a:prstGeom>
        </p:spPr>
      </p:pic>
      <p:sp>
        <p:nvSpPr>
          <p:cNvPr id="17" name="TextBox 16">
            <a:extLst>
              <a:ext uri="{FF2B5EF4-FFF2-40B4-BE49-F238E27FC236}">
                <a16:creationId xmlns:a16="http://schemas.microsoft.com/office/drawing/2014/main" id="{1AAF9935-0884-4B6A-F64C-5052C4C09F92}"/>
              </a:ext>
            </a:extLst>
          </p:cNvPr>
          <p:cNvSpPr txBox="1"/>
          <p:nvPr userDrawn="1"/>
        </p:nvSpPr>
        <p:spPr>
          <a:xfrm>
            <a:off x="406978" y="272984"/>
            <a:ext cx="11378044" cy="307777"/>
          </a:xfrm>
          <a:prstGeom prst="rect">
            <a:avLst/>
          </a:prstGeom>
          <a:noFill/>
        </p:spPr>
        <p:txBody>
          <a:bodyPr wrap="square" rtlCol="0">
            <a:spAutoFit/>
          </a:bodyPr>
          <a:lstStyle/>
          <a:p>
            <a:pPr algn="ctr"/>
            <a:r>
              <a:rPr lang="en-US" sz="1400">
                <a:solidFill>
                  <a:schemeClr val="bg1">
                    <a:lumMod val="75000"/>
                  </a:schemeClr>
                </a:solidFill>
                <a:latin typeface="Avenir Medium" panose="02000503020000020003" pitchFamily="2" charset="0"/>
              </a:rPr>
              <a:t>ELEVATE PARTNER SUMMIT – 2022</a:t>
            </a:r>
          </a:p>
        </p:txBody>
      </p:sp>
    </p:spTree>
    <p:extLst>
      <p:ext uri="{BB962C8B-B14F-4D97-AF65-F5344CB8AC3E}">
        <p14:creationId xmlns:p14="http://schemas.microsoft.com/office/powerpoint/2010/main" val="1142670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662233-2FC2-19BE-AA3E-B6BF306BF4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1084" y="6044174"/>
            <a:ext cx="813816" cy="813816"/>
          </a:xfrm>
          <a:prstGeom prst="rect">
            <a:avLst/>
          </a:prstGeom>
        </p:spPr>
      </p:pic>
      <p:pic>
        <p:nvPicPr>
          <p:cNvPr id="13" name="Picture 12" descr="Icon&#10;&#10;Description automatically generated">
            <a:extLst>
              <a:ext uri="{FF2B5EF4-FFF2-40B4-BE49-F238E27FC236}">
                <a16:creationId xmlns:a16="http://schemas.microsoft.com/office/drawing/2014/main" id="{E78907CE-8AF8-70BF-1CFD-BC86392DE4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249" y="6103493"/>
            <a:ext cx="1379014" cy="621792"/>
          </a:xfrm>
          <a:prstGeom prst="rect">
            <a:avLst/>
          </a:prstGeom>
        </p:spPr>
      </p:pic>
    </p:spTree>
    <p:extLst>
      <p:ext uri="{BB962C8B-B14F-4D97-AF65-F5344CB8AC3E}">
        <p14:creationId xmlns:p14="http://schemas.microsoft.com/office/powerpoint/2010/main" val="2144635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008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descr="A city next to a body of water&#10;&#10;Description automatically generated with medium confidence">
            <a:extLst>
              <a:ext uri="{FF2B5EF4-FFF2-40B4-BE49-F238E27FC236}">
                <a16:creationId xmlns:a16="http://schemas.microsoft.com/office/drawing/2014/main" id="{BA610F02-1754-FE42-8885-DECBCEB532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8" name="Rectangle 7">
            <a:extLst>
              <a:ext uri="{FF2B5EF4-FFF2-40B4-BE49-F238E27FC236}">
                <a16:creationId xmlns:a16="http://schemas.microsoft.com/office/drawing/2014/main" id="{225C6054-A7FF-C7F9-528F-28EFF210DFB5}"/>
              </a:ext>
            </a:extLst>
          </p:cNvPr>
          <p:cNvSpPr/>
          <p:nvPr userDrawn="1"/>
        </p:nvSpPr>
        <p:spPr>
          <a:xfrm>
            <a:off x="-2" y="0"/>
            <a:ext cx="12192000" cy="6858000"/>
          </a:xfrm>
          <a:prstGeom prst="rect">
            <a:avLst/>
          </a:prstGeom>
          <a:solidFill>
            <a:srgbClr val="000000">
              <a:alpha val="5764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F83B8714-B988-5C92-B5D8-132C42198B40}"/>
              </a:ext>
            </a:extLst>
          </p:cNvPr>
          <p:cNvPicPr>
            <a:picLocks noChangeAspect="1"/>
          </p:cNvPicPr>
          <p:nvPr userDrawn="1"/>
        </p:nvPicPr>
        <p:blipFill>
          <a:blip r:embed="rId3"/>
          <a:stretch>
            <a:fillRect/>
          </a:stretch>
        </p:blipFill>
        <p:spPr>
          <a:xfrm>
            <a:off x="131018" y="88877"/>
            <a:ext cx="2103027" cy="948247"/>
          </a:xfrm>
          <a:prstGeom prst="rect">
            <a:avLst/>
          </a:prstGeom>
        </p:spPr>
      </p:pic>
      <p:pic>
        <p:nvPicPr>
          <p:cNvPr id="10" name="Picture 9" descr="A picture containing plant, vector graphics, silhouette&#10;&#10;Description automatically generated">
            <a:extLst>
              <a:ext uri="{FF2B5EF4-FFF2-40B4-BE49-F238E27FC236}">
                <a16:creationId xmlns:a16="http://schemas.microsoft.com/office/drawing/2014/main" id="{E82837D7-BAE7-223A-5CA0-287C83DCD53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31084" y="6046179"/>
            <a:ext cx="813816" cy="813816"/>
          </a:xfrm>
          <a:prstGeom prst="rect">
            <a:avLst/>
          </a:prstGeom>
        </p:spPr>
      </p:pic>
      <p:cxnSp>
        <p:nvCxnSpPr>
          <p:cNvPr id="11" name="Straight Connector 10">
            <a:extLst>
              <a:ext uri="{FF2B5EF4-FFF2-40B4-BE49-F238E27FC236}">
                <a16:creationId xmlns:a16="http://schemas.microsoft.com/office/drawing/2014/main" id="{46A64B22-B9C1-3CBE-A817-8BF76BC95B26}"/>
              </a:ext>
            </a:extLst>
          </p:cNvPr>
          <p:cNvCxnSpPr>
            <a:cxnSpLocks/>
          </p:cNvCxnSpPr>
          <p:nvPr userDrawn="1"/>
        </p:nvCxnSpPr>
        <p:spPr>
          <a:xfrm>
            <a:off x="5573927" y="2666801"/>
            <a:ext cx="1044146" cy="0"/>
          </a:xfrm>
          <a:prstGeom prst="line">
            <a:avLst/>
          </a:prstGeom>
          <a:ln w="76200">
            <a:solidFill>
              <a:srgbClr val="BDD900"/>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B9F6F34D-6902-0684-2445-BF3230512573}"/>
              </a:ext>
            </a:extLst>
          </p:cNvPr>
          <p:cNvSpPr>
            <a:spLocks noGrp="1"/>
          </p:cNvSpPr>
          <p:nvPr>
            <p:ph type="ctrTitle" hasCustomPrompt="1"/>
          </p:nvPr>
        </p:nvSpPr>
        <p:spPr>
          <a:xfrm>
            <a:off x="406978" y="2857501"/>
            <a:ext cx="11378045" cy="613062"/>
          </a:xfrm>
          <a:prstGeom prst="rect">
            <a:avLst/>
          </a:prstGeom>
        </p:spPr>
        <p:txBody>
          <a:bodyPr anchor="b">
            <a:normAutofit/>
          </a:bodyPr>
          <a:lstStyle>
            <a:lvl1pPr algn="ctr">
              <a:defRPr sz="3200">
                <a:solidFill>
                  <a:schemeClr val="bg1"/>
                </a:solidFill>
              </a:defRPr>
            </a:lvl1pPr>
          </a:lstStyle>
          <a:p>
            <a:r>
              <a:rPr lang="en-US"/>
              <a:t>INSERT “THANK YOU” TEXT</a:t>
            </a:r>
          </a:p>
        </p:txBody>
      </p:sp>
      <p:sp>
        <p:nvSpPr>
          <p:cNvPr id="13" name="Subtitle 2">
            <a:extLst>
              <a:ext uri="{FF2B5EF4-FFF2-40B4-BE49-F238E27FC236}">
                <a16:creationId xmlns:a16="http://schemas.microsoft.com/office/drawing/2014/main" id="{98FFFBEF-5716-5E8B-BC82-D321614A0D29}"/>
              </a:ext>
            </a:extLst>
          </p:cNvPr>
          <p:cNvSpPr>
            <a:spLocks noGrp="1"/>
          </p:cNvSpPr>
          <p:nvPr>
            <p:ph type="subTitle" idx="1" hasCustomPrompt="1"/>
          </p:nvPr>
        </p:nvSpPr>
        <p:spPr>
          <a:xfrm>
            <a:off x="406977" y="3477346"/>
            <a:ext cx="11378045" cy="813816"/>
          </a:xfrm>
          <a:prstGeom prst="rect">
            <a:avLst/>
          </a:prstGeom>
        </p:spPr>
        <p:txBody>
          <a:bodyPr>
            <a:normAutofit/>
          </a:bodyPr>
          <a:lstStyle>
            <a:lvl1pPr marL="0" indent="0" algn="ctr">
              <a:buNone/>
              <a:defRPr sz="1400" b="0" i="0">
                <a:solidFill>
                  <a:schemeClr val="bg1">
                    <a:lumMod val="75000"/>
                  </a:schemeClr>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p:txBody>
      </p:sp>
    </p:spTree>
    <p:extLst>
      <p:ext uri="{BB962C8B-B14F-4D97-AF65-F5344CB8AC3E}">
        <p14:creationId xmlns:p14="http://schemas.microsoft.com/office/powerpoint/2010/main" val="3010439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over Slide 1">
    <p:bg>
      <p:bgPr>
        <a:solidFill>
          <a:schemeClr val="bg1"/>
        </a:solidFill>
        <a:effectLst/>
      </p:bgPr>
    </p:bg>
    <p:spTree>
      <p:nvGrpSpPr>
        <p:cNvPr id="1" name=""/>
        <p:cNvGrpSpPr/>
        <p:nvPr/>
      </p:nvGrpSpPr>
      <p:grpSpPr>
        <a:xfrm>
          <a:off x="0" y="0"/>
          <a:ext cx="0" cy="0"/>
          <a:chOff x="0" y="0"/>
          <a:chExt cx="0" cy="0"/>
        </a:xfrm>
      </p:grpSpPr>
      <p:pic>
        <p:nvPicPr>
          <p:cNvPr id="3074" name="Picture 2" descr="https://www.gsma.com/newsroom/wp-content/uploads/GettyImages-1090008690-scaled.jp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4977724"/>
            <a:ext cx="12192000" cy="1880276"/>
          </a:xfrm>
          <a:prstGeom prst="rect">
            <a:avLst/>
          </a:prstGeom>
          <a:gradFill flip="none" rotWithShape="1">
            <a:gsLst>
              <a:gs pos="0">
                <a:schemeClr val="bg1">
                  <a:alpha val="0"/>
                </a:schemeClr>
              </a:gs>
              <a:gs pos="40000">
                <a:schemeClr val="bg1">
                  <a:alpha val="20000"/>
                </a:schemeClr>
              </a:gs>
              <a:gs pos="80000">
                <a:schemeClr val="bg1">
                  <a:alpha val="40000"/>
                </a:schemeClr>
              </a:gs>
              <a:gs pos="60000">
                <a:schemeClr val="bg1">
                  <a:alpha val="35000"/>
                </a:schemeClr>
              </a:gs>
              <a:gs pos="20000">
                <a:schemeClr val="bg1">
                  <a:alpha val="15000"/>
                </a:schemeClr>
              </a:gs>
              <a:gs pos="100000">
                <a:schemeClr val="bg1">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cxnSp>
        <p:nvCxnSpPr>
          <p:cNvPr id="15" name="Straight Connector 14"/>
          <p:cNvCxnSpPr/>
          <p:nvPr userDrawn="1"/>
        </p:nvCxnSpPr>
        <p:spPr>
          <a:xfrm>
            <a:off x="298824" y="5071944"/>
            <a:ext cx="5159686"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0243" y="1857518"/>
            <a:ext cx="4972424" cy="2086495"/>
          </a:xfrm>
          <a:prstGeom prst="rect">
            <a:avLst/>
          </a:prstGeom>
        </p:spPr>
      </p:pic>
    </p:spTree>
    <p:extLst>
      <p:ext uri="{BB962C8B-B14F-4D97-AF65-F5344CB8AC3E}">
        <p14:creationId xmlns:p14="http://schemas.microsoft.com/office/powerpoint/2010/main" val="1605712032"/>
      </p:ext>
    </p:extLst>
  </p:cSld>
  <p:clrMapOvr>
    <a:masterClrMapping/>
  </p:clrMapOvr>
  <p:extLst>
    <p:ext uri="{DCECCB84-F9BA-43D5-87BE-67443E8EF086}">
      <p15:sldGuideLst xmlns:p15="http://schemas.microsoft.com/office/powerpoint/2012/main">
        <p15:guide id="2" pos="288">
          <p15:clr>
            <a:srgbClr val="FBAE40"/>
          </p15:clr>
        </p15:guide>
        <p15:guide id="3" orient="horz" pos="6336">
          <p15:clr>
            <a:srgbClr val="FBAE40"/>
          </p15:clr>
        </p15:guide>
        <p15:guide id="4" orient="horz" pos="31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i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algn="l">
              <a:defRPr sz="3600"/>
            </a:lvl1pPr>
          </a:lstStyle>
          <a:p>
            <a:r>
              <a:rPr lang="en-US"/>
              <a:t>Slide title</a:t>
            </a:r>
            <a:endParaRPr lang="en-CA"/>
          </a:p>
        </p:txBody>
      </p:sp>
      <p:sp>
        <p:nvSpPr>
          <p:cNvPr id="3" name="Slide Number Placeholder 2"/>
          <p:cNvSpPr>
            <a:spLocks noGrp="1"/>
          </p:cNvSpPr>
          <p:nvPr>
            <p:ph type="sldNum" sz="quarter" idx="10"/>
          </p:nvPr>
        </p:nvSpPr>
        <p:spPr>
          <a:xfrm>
            <a:off x="3048000" y="6324601"/>
            <a:ext cx="2844800" cy="365125"/>
          </a:xfrm>
          <a:prstGeom prst="rect">
            <a:avLst/>
          </a:prstGeom>
        </p:spPr>
        <p:txBody>
          <a:bodyPr/>
          <a:lstStyle/>
          <a:p>
            <a:fld id="{97E6A7E9-6A11-4AFF-9AA5-26DC71B16B1B}" type="slidenum">
              <a:rPr lang="en-US" smtClean="0">
                <a:solidFill>
                  <a:srgbClr val="747884"/>
                </a:solidFill>
              </a:rPr>
              <a:pPr/>
              <a:t>‹#›</a:t>
            </a:fld>
            <a:endParaRPr lang="en-US">
              <a:solidFill>
                <a:srgbClr val="747884"/>
              </a:solidFill>
            </a:endParaRPr>
          </a:p>
        </p:txBody>
      </p:sp>
      <p:sp>
        <p:nvSpPr>
          <p:cNvPr id="5" name="Content Placeholder 2"/>
          <p:cNvSpPr>
            <a:spLocks noGrp="1"/>
          </p:cNvSpPr>
          <p:nvPr>
            <p:ph idx="1"/>
          </p:nvPr>
        </p:nvSpPr>
        <p:spPr>
          <a:xfrm>
            <a:off x="609600" y="1600201"/>
            <a:ext cx="10972800" cy="4525963"/>
          </a:xfrm>
          <a:prstGeom prst="rect">
            <a:avLst/>
          </a:prstGeom>
        </p:spPr>
        <p:txBody>
          <a:bodyPr/>
          <a:lstStyle>
            <a:lvl1pPr>
              <a:defRPr sz="2000" baseline="0">
                <a:solidFill>
                  <a:schemeClr val="accent2"/>
                </a:solidFill>
              </a:defRPr>
            </a:lvl1pPr>
            <a:lvl2pPr>
              <a:defRPr sz="1800" baseline="0">
                <a:solidFill>
                  <a:schemeClr val="accent2"/>
                </a:solidFill>
              </a:defRPr>
            </a:lvl2pPr>
            <a:lvl3pPr>
              <a:defRPr sz="1800" baseline="0">
                <a:solidFill>
                  <a:schemeClr val="accent2"/>
                </a:solidFill>
              </a:defRPr>
            </a:lvl3pPr>
            <a:lvl4pPr>
              <a:defRPr sz="1600" baseline="0">
                <a:solidFill>
                  <a:schemeClr val="accent2"/>
                </a:solidFill>
              </a:defRPr>
            </a:lvl4pPr>
            <a:lvl5pPr>
              <a:defRPr sz="1600" baseline="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FB35E80-931C-496D-A0B3-F93D836EF97A}"/>
              </a:ext>
            </a:extLst>
          </p:cNvPr>
          <p:cNvSpPr/>
          <p:nvPr userDrawn="1"/>
        </p:nvSpPr>
        <p:spPr>
          <a:xfrm>
            <a:off x="-76200" y="1388"/>
            <a:ext cx="304800" cy="6885583"/>
          </a:xfrm>
          <a:prstGeom prst="rect">
            <a:avLst/>
          </a:prstGeom>
          <a:gradFill flip="none" rotWithShape="1">
            <a:gsLst>
              <a:gs pos="0">
                <a:schemeClr val="tx2">
                  <a:lumMod val="50000"/>
                </a:schemeClr>
              </a:gs>
              <a:gs pos="30000">
                <a:schemeClr val="tx2"/>
              </a:gs>
              <a:gs pos="79000">
                <a:srgbClr val="DE83ED"/>
              </a:gs>
              <a:gs pos="58000">
                <a:schemeClr val="tx2">
                  <a:lumMod val="40000"/>
                  <a:lumOff val="60000"/>
                </a:schemeClr>
              </a:gs>
              <a:gs pos="100000">
                <a:srgbClr val="A003D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138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perations Detail">
    <p:spTree>
      <p:nvGrpSpPr>
        <p:cNvPr id="1" name=""/>
        <p:cNvGrpSpPr/>
        <p:nvPr/>
      </p:nvGrpSpPr>
      <p:grpSpPr>
        <a:xfrm>
          <a:off x="0" y="0"/>
          <a:ext cx="0" cy="0"/>
          <a:chOff x="0" y="0"/>
          <a:chExt cx="0" cy="0"/>
        </a:xfrm>
      </p:grpSpPr>
      <p:sp>
        <p:nvSpPr>
          <p:cNvPr id="19" name="Content Placeholder 2"/>
          <p:cNvSpPr>
            <a:spLocks noGrp="1"/>
          </p:cNvSpPr>
          <p:nvPr>
            <p:ph idx="14" hasCustomPrompt="1"/>
          </p:nvPr>
        </p:nvSpPr>
        <p:spPr>
          <a:xfrm>
            <a:off x="358588" y="1267595"/>
            <a:ext cx="11474824" cy="4629246"/>
          </a:xfrm>
          <a:prstGeom prst="rect">
            <a:avLst/>
          </a:prstGeom>
        </p:spPr>
        <p:txBody>
          <a:bodyPr lIns="146304"/>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lumMod val="50000"/>
                  </a:schemeClr>
                </a:solidFill>
              </a:defRPr>
            </a:lvl4pPr>
            <a:lvl5pPr>
              <a:buClr>
                <a:schemeClr val="tx1"/>
              </a:buCl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p:txBody>
      </p:sp>
      <p:sp>
        <p:nvSpPr>
          <p:cNvPr id="21" name="Title 3"/>
          <p:cNvSpPr>
            <a:spLocks noGrp="1"/>
          </p:cNvSpPr>
          <p:nvPr>
            <p:ph type="title"/>
          </p:nvPr>
        </p:nvSpPr>
        <p:spPr>
          <a:xfrm>
            <a:off x="278902" y="27072"/>
            <a:ext cx="11259671" cy="563563"/>
          </a:xfrm>
        </p:spPr>
        <p:txBody>
          <a:bodyPr vert="horz" lIns="146266" tIns="73134" rIns="146266" bIns="73134" rtlCol="0" anchor="b">
            <a:noAutofit/>
          </a:bodyPr>
          <a:lstStyle>
            <a:lvl1pPr>
              <a:defRPr lang="en-US" sz="2454" dirty="0">
                <a:latin typeface="+mj-lt"/>
                <a:ea typeface="Cambria" panose="02040503050406030204" pitchFamily="18" charset="0"/>
              </a:defRPr>
            </a:lvl1pPr>
          </a:lstStyle>
          <a:p>
            <a:pPr lvl="0"/>
            <a:r>
              <a:rPr lang="en-US"/>
              <a:t>Click to edit Master title style</a:t>
            </a:r>
          </a:p>
        </p:txBody>
      </p:sp>
      <p:sp>
        <p:nvSpPr>
          <p:cNvPr id="6" name="Text Placeholder 17"/>
          <p:cNvSpPr>
            <a:spLocks noGrp="1"/>
          </p:cNvSpPr>
          <p:nvPr>
            <p:ph type="body" sz="quarter" idx="13"/>
          </p:nvPr>
        </p:nvSpPr>
        <p:spPr>
          <a:xfrm>
            <a:off x="278902" y="516075"/>
            <a:ext cx="11259671" cy="397010"/>
          </a:xfrm>
          <a:prstGeom prst="rect">
            <a:avLst/>
          </a:prstGeom>
        </p:spPr>
        <p:txBody>
          <a:bodyPr vert="horz" lIns="146266" tIns="73134" rIns="146266" bIns="73134" rtlCol="0" anchor="t">
            <a:noAutofit/>
          </a:bodyPr>
          <a:lstStyle>
            <a:lvl1pPr marL="0" indent="0">
              <a:buNone/>
              <a:defRPr lang="en-US" b="1" cap="all" spc="34" baseline="0" dirty="0">
                <a:solidFill>
                  <a:srgbClr val="00A3B5"/>
                </a:solidFill>
                <a:latin typeface="GillSans-SemiBold"/>
              </a:defRPr>
            </a:lvl1pPr>
          </a:lstStyle>
          <a:p>
            <a:pPr marL="244118" lvl="0" indent="-244118"/>
            <a:endParaRPr lang="en-US"/>
          </a:p>
        </p:txBody>
      </p:sp>
    </p:spTree>
    <p:extLst>
      <p:ext uri="{BB962C8B-B14F-4D97-AF65-F5344CB8AC3E}">
        <p14:creationId xmlns:p14="http://schemas.microsoft.com/office/powerpoint/2010/main" val="1427620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Divider ">
    <p:bg>
      <p:bgPr>
        <a:solidFill>
          <a:schemeClr val="bg1"/>
        </a:solidFill>
        <a:effectLst/>
      </p:bgPr>
    </p:bg>
    <p:spTree>
      <p:nvGrpSpPr>
        <p:cNvPr id="1" name=""/>
        <p:cNvGrpSpPr/>
        <p:nvPr/>
      </p:nvGrpSpPr>
      <p:grpSpPr>
        <a:xfrm>
          <a:off x="0" y="0"/>
          <a:ext cx="0" cy="0"/>
          <a:chOff x="0" y="0"/>
          <a:chExt cx="0" cy="0"/>
        </a:xfrm>
      </p:grpSpPr>
      <p:sp>
        <p:nvSpPr>
          <p:cNvPr id="22" name="Title 2"/>
          <p:cNvSpPr>
            <a:spLocks noGrp="1"/>
          </p:cNvSpPr>
          <p:nvPr>
            <p:ph type="title"/>
          </p:nvPr>
        </p:nvSpPr>
        <p:spPr>
          <a:xfrm>
            <a:off x="2327272" y="3073599"/>
            <a:ext cx="7537458" cy="878898"/>
          </a:xfrm>
          <a:ln>
            <a:noFill/>
          </a:ln>
        </p:spPr>
        <p:txBody>
          <a:bodyPr anchor="b">
            <a:noAutofit/>
          </a:bodyPr>
          <a:lstStyle>
            <a:lvl1pPr>
              <a:defRPr sz="4091" cap="all" spc="34" baseline="0">
                <a:solidFill>
                  <a:srgbClr val="0B2D4E"/>
                </a:solidFill>
                <a:latin typeface="Arial" panose="020B0604020202020204" pitchFamily="34" charset="0"/>
                <a:cs typeface="Arial" panose="020B0604020202020204" pitchFamily="34" charset="0"/>
              </a:defRPr>
            </a:lvl1pPr>
          </a:lstStyle>
          <a:p>
            <a:endParaRPr lang="en-US"/>
          </a:p>
        </p:txBody>
      </p:sp>
      <p:sp>
        <p:nvSpPr>
          <p:cNvPr id="25" name="Text Placeholder 4"/>
          <p:cNvSpPr>
            <a:spLocks noGrp="1"/>
          </p:cNvSpPr>
          <p:nvPr>
            <p:ph type="body" idx="1"/>
          </p:nvPr>
        </p:nvSpPr>
        <p:spPr>
          <a:xfrm>
            <a:off x="2327271" y="2214598"/>
            <a:ext cx="4015186" cy="548710"/>
          </a:xfrm>
          <a:prstGeom prst="rect">
            <a:avLst/>
          </a:prstGeom>
          <a:ln>
            <a:noFill/>
          </a:ln>
        </p:spPr>
        <p:txBody>
          <a:bodyPr lIns="146304" tIns="73152" rIns="146304" bIns="73152" anchor="t"/>
          <a:lstStyle>
            <a:lvl1pPr marL="0" indent="0" algn="l">
              <a:buNone/>
              <a:defRPr sz="2182" b="1" cap="all" baseline="0">
                <a:solidFill>
                  <a:srgbClr val="00A3B5"/>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202559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3158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teal bar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A9A595-11AA-4926-8F8B-AF95543693F4}"/>
              </a:ext>
            </a:extLst>
          </p:cNvPr>
          <p:cNvSpPr/>
          <p:nvPr userDrawn="1"/>
        </p:nvSpPr>
        <p:spPr>
          <a:xfrm>
            <a:off x="-76200" y="6400800"/>
            <a:ext cx="12344400" cy="486172"/>
          </a:xfrm>
          <a:prstGeom prst="rect">
            <a:avLst/>
          </a:prstGeom>
          <a:gradFill flip="none" rotWithShape="1">
            <a:gsLst>
              <a:gs pos="0">
                <a:schemeClr val="tx2">
                  <a:lumMod val="50000"/>
                </a:schemeClr>
              </a:gs>
              <a:gs pos="30000">
                <a:schemeClr val="tx2"/>
              </a:gs>
              <a:gs pos="79000">
                <a:srgbClr val="DE83ED"/>
              </a:gs>
              <a:gs pos="58000">
                <a:schemeClr val="tx2">
                  <a:lumMod val="40000"/>
                  <a:lumOff val="60000"/>
                </a:schemeClr>
              </a:gs>
              <a:gs pos="100000">
                <a:srgbClr val="A003D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FE336-FA7C-42A8-9BE2-2F2734ADEF87}"/>
              </a:ext>
            </a:extLst>
          </p:cNvPr>
          <p:cNvSpPr>
            <a:spLocks noGrp="1"/>
          </p:cNvSpPr>
          <p:nvPr>
            <p:ph type="title"/>
          </p:nvPr>
        </p:nvSpPr>
        <p:spPr>
          <a:xfrm>
            <a:off x="838200" y="365125"/>
            <a:ext cx="10515600" cy="1325563"/>
          </a:xfrm>
          <a:prstGeom prst="rect">
            <a:avLst/>
          </a:prstGeom>
        </p:spPr>
        <p:txBody>
          <a:bodyPr/>
          <a:lstStyle>
            <a:lvl1pPr algn="ctr">
              <a:defRPr sz="3600"/>
            </a:lvl1pPr>
          </a:lstStyle>
          <a:p>
            <a:r>
              <a:rPr lang="en-US"/>
              <a:t>Click to edit Master title style</a:t>
            </a:r>
          </a:p>
        </p:txBody>
      </p:sp>
    </p:spTree>
    <p:extLst>
      <p:ext uri="{BB962C8B-B14F-4D97-AF65-F5344CB8AC3E}">
        <p14:creationId xmlns:p14="http://schemas.microsoft.com/office/powerpoint/2010/main" val="87337960"/>
      </p:ext>
    </p:extLst>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3601-94FA-DAE0-DBC3-75669C28C3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40BCC-AA71-98EB-8A08-74100231F2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BFBF0-6A09-3BE0-101D-A454F60C832F}"/>
              </a:ext>
            </a:extLst>
          </p:cNvPr>
          <p:cNvSpPr>
            <a:spLocks noGrp="1"/>
          </p:cNvSpPr>
          <p:nvPr>
            <p:ph type="dt" sz="half" idx="10"/>
          </p:nvPr>
        </p:nvSpPr>
        <p:spPr/>
        <p:txBody>
          <a:bodyPr/>
          <a:lstStyle/>
          <a:p>
            <a:fld id="{26049270-851C-A148-AAE8-A311E2F852DD}" type="datetimeFigureOut">
              <a:rPr lang="en-US" smtClean="0"/>
              <a:t>10/31/22</a:t>
            </a:fld>
            <a:endParaRPr lang="en-US"/>
          </a:p>
        </p:txBody>
      </p:sp>
      <p:sp>
        <p:nvSpPr>
          <p:cNvPr id="5" name="Footer Placeholder 4">
            <a:extLst>
              <a:ext uri="{FF2B5EF4-FFF2-40B4-BE49-F238E27FC236}">
                <a16:creationId xmlns:a16="http://schemas.microsoft.com/office/drawing/2014/main" id="{F692D296-26E9-4E49-6005-9AACB3750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A2C71-BA2B-0E2D-820B-0C6E06B10B3A}"/>
              </a:ext>
            </a:extLst>
          </p:cNvPr>
          <p:cNvSpPr>
            <a:spLocks noGrp="1"/>
          </p:cNvSpPr>
          <p:nvPr>
            <p:ph type="sldNum" sz="quarter" idx="12"/>
          </p:nvPr>
        </p:nvSpPr>
        <p:spPr/>
        <p:txBody>
          <a:bodyPr/>
          <a:lstStyle/>
          <a:p>
            <a:fld id="{AD903695-7B2D-6F4A-BDCF-0602B023AFC0}" type="slidenum">
              <a:rPr lang="en-US" smtClean="0"/>
              <a:t>‹#›</a:t>
            </a:fld>
            <a:endParaRPr lang="en-US"/>
          </a:p>
        </p:txBody>
      </p:sp>
    </p:spTree>
    <p:extLst>
      <p:ext uri="{BB962C8B-B14F-4D97-AF65-F5344CB8AC3E}">
        <p14:creationId xmlns:p14="http://schemas.microsoft.com/office/powerpoint/2010/main" val="1965023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0018E2-F5A9-4775-9B29-F6C0BB7195EA}"/>
              </a:ext>
            </a:extLst>
          </p:cNvPr>
          <p:cNvSpPr/>
          <p:nvPr userDrawn="1"/>
        </p:nvSpPr>
        <p:spPr>
          <a:xfrm>
            <a:off x="6533535" y="0"/>
            <a:ext cx="5658465" cy="6858000"/>
          </a:xfrm>
          <a:prstGeom prst="rect">
            <a:avLst/>
          </a:prstGeom>
          <a:solidFill>
            <a:srgbClr val="6C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D61E0-C1AC-4AC6-899D-D31E21D60F75}"/>
              </a:ext>
            </a:extLst>
          </p:cNvPr>
          <p:cNvSpPr>
            <a:spLocks noGrp="1"/>
          </p:cNvSpPr>
          <p:nvPr>
            <p:ph type="title" hasCustomPrompt="1"/>
          </p:nvPr>
        </p:nvSpPr>
        <p:spPr>
          <a:xfrm>
            <a:off x="7315200" y="835844"/>
            <a:ext cx="4191000" cy="688156"/>
          </a:xfrm>
          <a:prstGeom prst="rect">
            <a:avLst/>
          </a:prstGeom>
        </p:spPr>
        <p:txBody>
          <a:bodyPr/>
          <a:lstStyle>
            <a:lvl1pPr algn="ctr">
              <a:defRPr sz="2800" baseline="0">
                <a:solidFill>
                  <a:schemeClr val="bg1"/>
                </a:solidFill>
              </a:defRPr>
            </a:lvl1pPr>
          </a:lstStyle>
          <a:p>
            <a:r>
              <a:rPr lang="en-US"/>
              <a:t>Add Title Here</a:t>
            </a:r>
          </a:p>
        </p:txBody>
      </p:sp>
      <p:sp>
        <p:nvSpPr>
          <p:cNvPr id="4" name="Rectangle 3">
            <a:extLst>
              <a:ext uri="{FF2B5EF4-FFF2-40B4-BE49-F238E27FC236}">
                <a16:creationId xmlns:a16="http://schemas.microsoft.com/office/drawing/2014/main" id="{0B2F0B6A-8FF9-41F8-9139-6ECF4439AAAD}"/>
              </a:ext>
            </a:extLst>
          </p:cNvPr>
          <p:cNvSpPr/>
          <p:nvPr userDrawn="1"/>
        </p:nvSpPr>
        <p:spPr>
          <a:xfrm>
            <a:off x="7086600" y="533400"/>
            <a:ext cx="4572000" cy="54864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F5AA0E4-730E-42D5-A873-D748439EB284}"/>
              </a:ext>
            </a:extLst>
          </p:cNvPr>
          <p:cNvCxnSpPr/>
          <p:nvPr userDrawn="1"/>
        </p:nvCxnSpPr>
        <p:spPr>
          <a:xfrm>
            <a:off x="7848600" y="1600200"/>
            <a:ext cx="32766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BC0A91A6-7BB3-4973-80BA-29A5DF65020B}"/>
              </a:ext>
            </a:extLst>
          </p:cNvPr>
          <p:cNvSpPr>
            <a:spLocks noGrp="1"/>
          </p:cNvSpPr>
          <p:nvPr>
            <p:ph type="body" sz="quarter" idx="10" hasCustomPrompt="1"/>
          </p:nvPr>
        </p:nvSpPr>
        <p:spPr>
          <a:xfrm>
            <a:off x="7315200" y="1676401"/>
            <a:ext cx="4191000" cy="4190993"/>
          </a:xfrm>
          <a:prstGeom prst="rect">
            <a:avLst/>
          </a:prstGeom>
        </p:spPr>
        <p:txBody>
          <a:bodyPr/>
          <a:lstStyle>
            <a:lvl1pPr algn="ctr">
              <a:defRPr sz="2000">
                <a:solidFill>
                  <a:schemeClr val="bg1"/>
                </a:solidFil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Add text here</a:t>
            </a:r>
          </a:p>
        </p:txBody>
      </p:sp>
    </p:spTree>
    <p:extLst>
      <p:ext uri="{BB962C8B-B14F-4D97-AF65-F5344CB8AC3E}">
        <p14:creationId xmlns:p14="http://schemas.microsoft.com/office/powerpoint/2010/main" val="3456161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GW Wide Format - 2 Column 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26475" y="1537398"/>
            <a:ext cx="5243703" cy="4634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1"/>
          </p:nvPr>
        </p:nvSpPr>
        <p:spPr>
          <a:xfrm>
            <a:off x="6399023" y="1537398"/>
            <a:ext cx="5243703" cy="4634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E4D0B608-D6F3-4140-A6B6-A64A4FC263BD}"/>
              </a:ext>
            </a:extLst>
          </p:cNvPr>
          <p:cNvSpPr/>
          <p:nvPr userDrawn="1"/>
        </p:nvSpPr>
        <p:spPr>
          <a:xfrm>
            <a:off x="420914" y="287679"/>
            <a:ext cx="11771086" cy="950686"/>
          </a:xfrm>
          <a:prstGeom prst="rect">
            <a:avLst/>
          </a:prstGeom>
          <a:solidFill>
            <a:srgbClr val="5B677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Title 1">
            <a:extLst>
              <a:ext uri="{FF2B5EF4-FFF2-40B4-BE49-F238E27FC236}">
                <a16:creationId xmlns:a16="http://schemas.microsoft.com/office/drawing/2014/main" id="{495DD209-C67A-445D-BB3A-56F3422B30F0}"/>
              </a:ext>
            </a:extLst>
          </p:cNvPr>
          <p:cNvSpPr>
            <a:spLocks noGrp="1"/>
          </p:cNvSpPr>
          <p:nvPr>
            <p:ph type="ctrTitle" hasCustomPrompt="1"/>
          </p:nvPr>
        </p:nvSpPr>
        <p:spPr>
          <a:xfrm>
            <a:off x="526476" y="287679"/>
            <a:ext cx="11116250" cy="950686"/>
          </a:xfrm>
        </p:spPr>
        <p:txBody>
          <a:bodyPr anchor="ctr">
            <a:normAutofit/>
          </a:bodyPr>
          <a:lstStyle>
            <a:lvl1pPr>
              <a:defRPr sz="3600" b="0">
                <a:solidFill>
                  <a:schemeClr val="bg1"/>
                </a:solidFill>
              </a:defRPr>
            </a:lvl1pPr>
          </a:lstStyle>
          <a:p>
            <a:r>
              <a:rPr lang="en-US"/>
              <a:t>Heading</a:t>
            </a:r>
          </a:p>
        </p:txBody>
      </p:sp>
      <p:sp>
        <p:nvSpPr>
          <p:cNvPr id="21" name="Rectangle 20">
            <a:extLst>
              <a:ext uri="{FF2B5EF4-FFF2-40B4-BE49-F238E27FC236}">
                <a16:creationId xmlns:a16="http://schemas.microsoft.com/office/drawing/2014/main" id="{A7464CB6-F3C7-4B04-A0AF-683BC2807D7D}"/>
              </a:ext>
            </a:extLst>
          </p:cNvPr>
          <p:cNvSpPr/>
          <p:nvPr userDrawn="1"/>
        </p:nvSpPr>
        <p:spPr>
          <a:xfrm>
            <a:off x="0" y="287679"/>
            <a:ext cx="304800" cy="950686"/>
          </a:xfrm>
          <a:prstGeom prst="rect">
            <a:avLst/>
          </a:prstGeom>
          <a:solidFill>
            <a:srgbClr val="C2D8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C1D82F"/>
              </a:solidFill>
              <a:effectLst/>
              <a:uLnTx/>
              <a:uFillTx/>
              <a:latin typeface="Calibri"/>
              <a:ea typeface="+mn-ea"/>
              <a:cs typeface="+mn-cs"/>
            </a:endParaRPr>
          </a:p>
        </p:txBody>
      </p:sp>
      <p:pic>
        <p:nvPicPr>
          <p:cNvPr id="22" name="Picture 21" descr="Circle_Icon.pdf">
            <a:extLst>
              <a:ext uri="{FF2B5EF4-FFF2-40B4-BE49-F238E27FC236}">
                <a16:creationId xmlns:a16="http://schemas.microsoft.com/office/drawing/2014/main" id="{16E5D494-C7F7-472B-B88E-F5A462F71A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0802" y="6171580"/>
            <a:ext cx="599336" cy="599336"/>
          </a:xfrm>
          <a:prstGeom prst="rect">
            <a:avLst/>
          </a:prstGeom>
        </p:spPr>
      </p:pic>
    </p:spTree>
    <p:extLst>
      <p:ext uri="{BB962C8B-B14F-4D97-AF65-F5344CB8AC3E}">
        <p14:creationId xmlns:p14="http://schemas.microsoft.com/office/powerpoint/2010/main" val="1215737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GW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873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GW Wide Format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BD5A64-E22F-4A12-AED3-D83C4A8AE561}"/>
              </a:ext>
            </a:extLst>
          </p:cNvPr>
          <p:cNvSpPr/>
          <p:nvPr userDrawn="1"/>
        </p:nvSpPr>
        <p:spPr>
          <a:xfrm>
            <a:off x="420914" y="287679"/>
            <a:ext cx="11771086" cy="950686"/>
          </a:xfrm>
          <a:prstGeom prst="rect">
            <a:avLst/>
          </a:prstGeom>
          <a:solidFill>
            <a:srgbClr val="5B677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le 1">
            <a:extLst>
              <a:ext uri="{FF2B5EF4-FFF2-40B4-BE49-F238E27FC236}">
                <a16:creationId xmlns:a16="http://schemas.microsoft.com/office/drawing/2014/main" id="{A1D4D1AB-07F5-4398-A846-2D7647782A54}"/>
              </a:ext>
            </a:extLst>
          </p:cNvPr>
          <p:cNvSpPr>
            <a:spLocks noGrp="1"/>
          </p:cNvSpPr>
          <p:nvPr>
            <p:ph type="ctrTitle" hasCustomPrompt="1"/>
          </p:nvPr>
        </p:nvSpPr>
        <p:spPr>
          <a:xfrm>
            <a:off x="526476" y="287679"/>
            <a:ext cx="11144593" cy="950686"/>
          </a:xfrm>
        </p:spPr>
        <p:txBody>
          <a:bodyPr anchor="ctr">
            <a:normAutofit/>
          </a:bodyPr>
          <a:lstStyle>
            <a:lvl1pPr>
              <a:defRPr sz="3600" b="0">
                <a:solidFill>
                  <a:schemeClr val="bg1"/>
                </a:solidFill>
              </a:defRPr>
            </a:lvl1pPr>
          </a:lstStyle>
          <a:p>
            <a:r>
              <a:rPr lang="en-US"/>
              <a:t>Heading</a:t>
            </a:r>
          </a:p>
        </p:txBody>
      </p:sp>
      <p:pic>
        <p:nvPicPr>
          <p:cNvPr id="15" name="Picture 14" descr="Circle_Icon.pdf">
            <a:extLst>
              <a:ext uri="{FF2B5EF4-FFF2-40B4-BE49-F238E27FC236}">
                <a16:creationId xmlns:a16="http://schemas.microsoft.com/office/drawing/2014/main" id="{6B745AF5-A673-43F3-9EF2-23B8195274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0802" y="6171580"/>
            <a:ext cx="599336" cy="599336"/>
          </a:xfrm>
          <a:prstGeom prst="rect">
            <a:avLst/>
          </a:prstGeom>
        </p:spPr>
      </p:pic>
      <p:sp>
        <p:nvSpPr>
          <p:cNvPr id="17" name="Rectangle 16">
            <a:extLst>
              <a:ext uri="{FF2B5EF4-FFF2-40B4-BE49-F238E27FC236}">
                <a16:creationId xmlns:a16="http://schemas.microsoft.com/office/drawing/2014/main" id="{D4013271-24B1-4938-993A-9C5E337465E3}"/>
              </a:ext>
            </a:extLst>
          </p:cNvPr>
          <p:cNvSpPr/>
          <p:nvPr userDrawn="1"/>
        </p:nvSpPr>
        <p:spPr>
          <a:xfrm>
            <a:off x="0" y="287679"/>
            <a:ext cx="304800" cy="950686"/>
          </a:xfrm>
          <a:prstGeom prst="rect">
            <a:avLst/>
          </a:prstGeom>
          <a:solidFill>
            <a:srgbClr val="C2D8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C1D82F"/>
              </a:solidFill>
              <a:effectLst/>
              <a:uLnTx/>
              <a:uFillTx/>
              <a:latin typeface="Calibri"/>
              <a:ea typeface="+mn-ea"/>
              <a:cs typeface="+mn-cs"/>
            </a:endParaRPr>
          </a:p>
        </p:txBody>
      </p:sp>
    </p:spTree>
    <p:extLst>
      <p:ext uri="{BB962C8B-B14F-4D97-AF65-F5344CB8AC3E}">
        <p14:creationId xmlns:p14="http://schemas.microsoft.com/office/powerpoint/2010/main" val="143500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2A50-F102-3352-89A1-835957FBA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E38E3-D306-1282-DC9A-BCF6A8FB03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5DB49B-5E2A-03B9-60E2-3D401C8D7A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9B7544-5CB5-7AD2-9DF3-E6B0D516724B}"/>
              </a:ext>
            </a:extLst>
          </p:cNvPr>
          <p:cNvSpPr>
            <a:spLocks noGrp="1"/>
          </p:cNvSpPr>
          <p:nvPr>
            <p:ph type="dt" sz="half" idx="10"/>
          </p:nvPr>
        </p:nvSpPr>
        <p:spPr/>
        <p:txBody>
          <a:bodyPr/>
          <a:lstStyle/>
          <a:p>
            <a:fld id="{26049270-851C-A148-AAE8-A311E2F852DD}" type="datetimeFigureOut">
              <a:rPr lang="en-US" smtClean="0"/>
              <a:t>10/31/22</a:t>
            </a:fld>
            <a:endParaRPr lang="en-US"/>
          </a:p>
        </p:txBody>
      </p:sp>
      <p:sp>
        <p:nvSpPr>
          <p:cNvPr id="6" name="Footer Placeholder 5">
            <a:extLst>
              <a:ext uri="{FF2B5EF4-FFF2-40B4-BE49-F238E27FC236}">
                <a16:creationId xmlns:a16="http://schemas.microsoft.com/office/drawing/2014/main" id="{E3FB227E-E754-9A7E-63D2-A7099EF24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11188-B8DA-1175-E40B-FCEFB937524F}"/>
              </a:ext>
            </a:extLst>
          </p:cNvPr>
          <p:cNvSpPr>
            <a:spLocks noGrp="1"/>
          </p:cNvSpPr>
          <p:nvPr>
            <p:ph type="sldNum" sz="quarter" idx="12"/>
          </p:nvPr>
        </p:nvSpPr>
        <p:spPr/>
        <p:txBody>
          <a:bodyPr/>
          <a:lstStyle/>
          <a:p>
            <a:fld id="{AD903695-7B2D-6F4A-BDCF-0602B023AFC0}" type="slidenum">
              <a:rPr lang="en-US" smtClean="0"/>
              <a:t>‹#›</a:t>
            </a:fld>
            <a:endParaRPr lang="en-US"/>
          </a:p>
        </p:txBody>
      </p:sp>
    </p:spTree>
    <p:extLst>
      <p:ext uri="{BB962C8B-B14F-4D97-AF65-F5344CB8AC3E}">
        <p14:creationId xmlns:p14="http://schemas.microsoft.com/office/powerpoint/2010/main" val="312408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CF04-4C58-6129-79BA-42204FF2F0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AE1496-3223-502D-3182-28E6C99D3F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6ADA72-7EFC-DEDB-C0F1-EC20E8CA51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99545C-204B-0F30-4462-4A87E0C8C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3F55E-90B4-B50A-058A-3BA066B8E1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E1627E-5761-82DF-6DAC-3EC3245DB542}"/>
              </a:ext>
            </a:extLst>
          </p:cNvPr>
          <p:cNvSpPr>
            <a:spLocks noGrp="1"/>
          </p:cNvSpPr>
          <p:nvPr>
            <p:ph type="dt" sz="half" idx="10"/>
          </p:nvPr>
        </p:nvSpPr>
        <p:spPr/>
        <p:txBody>
          <a:bodyPr/>
          <a:lstStyle/>
          <a:p>
            <a:fld id="{26049270-851C-A148-AAE8-A311E2F852DD}" type="datetimeFigureOut">
              <a:rPr lang="en-US" smtClean="0"/>
              <a:t>10/31/22</a:t>
            </a:fld>
            <a:endParaRPr lang="en-US"/>
          </a:p>
        </p:txBody>
      </p:sp>
      <p:sp>
        <p:nvSpPr>
          <p:cNvPr id="8" name="Footer Placeholder 7">
            <a:extLst>
              <a:ext uri="{FF2B5EF4-FFF2-40B4-BE49-F238E27FC236}">
                <a16:creationId xmlns:a16="http://schemas.microsoft.com/office/drawing/2014/main" id="{224967C1-C853-33ED-C072-ECC482B5F5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D3D116-B6CE-FD15-B3C5-0F40A684BE5F}"/>
              </a:ext>
            </a:extLst>
          </p:cNvPr>
          <p:cNvSpPr>
            <a:spLocks noGrp="1"/>
          </p:cNvSpPr>
          <p:nvPr>
            <p:ph type="sldNum" sz="quarter" idx="12"/>
          </p:nvPr>
        </p:nvSpPr>
        <p:spPr/>
        <p:txBody>
          <a:bodyPr/>
          <a:lstStyle/>
          <a:p>
            <a:fld id="{AD903695-7B2D-6F4A-BDCF-0602B023AFC0}" type="slidenum">
              <a:rPr lang="en-US" smtClean="0"/>
              <a:t>‹#›</a:t>
            </a:fld>
            <a:endParaRPr lang="en-US"/>
          </a:p>
        </p:txBody>
      </p:sp>
    </p:spTree>
    <p:extLst>
      <p:ext uri="{BB962C8B-B14F-4D97-AF65-F5344CB8AC3E}">
        <p14:creationId xmlns:p14="http://schemas.microsoft.com/office/powerpoint/2010/main" val="32086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3023-D1FE-929E-2F42-E33C61710F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23E1B0-DA9D-87F3-37A1-2F20114AD696}"/>
              </a:ext>
            </a:extLst>
          </p:cNvPr>
          <p:cNvSpPr>
            <a:spLocks noGrp="1"/>
          </p:cNvSpPr>
          <p:nvPr>
            <p:ph type="dt" sz="half" idx="10"/>
          </p:nvPr>
        </p:nvSpPr>
        <p:spPr/>
        <p:txBody>
          <a:bodyPr/>
          <a:lstStyle/>
          <a:p>
            <a:fld id="{26049270-851C-A148-AAE8-A311E2F852DD}" type="datetimeFigureOut">
              <a:rPr lang="en-US" smtClean="0"/>
              <a:t>10/31/22</a:t>
            </a:fld>
            <a:endParaRPr lang="en-US"/>
          </a:p>
        </p:txBody>
      </p:sp>
      <p:sp>
        <p:nvSpPr>
          <p:cNvPr id="4" name="Footer Placeholder 3">
            <a:extLst>
              <a:ext uri="{FF2B5EF4-FFF2-40B4-BE49-F238E27FC236}">
                <a16:creationId xmlns:a16="http://schemas.microsoft.com/office/drawing/2014/main" id="{FEB1C2E2-54FE-B0B8-EAEE-EFD6AEC311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8C8506-A7D7-A889-CEE8-65C2652E0B8E}"/>
              </a:ext>
            </a:extLst>
          </p:cNvPr>
          <p:cNvSpPr>
            <a:spLocks noGrp="1"/>
          </p:cNvSpPr>
          <p:nvPr>
            <p:ph type="sldNum" sz="quarter" idx="12"/>
          </p:nvPr>
        </p:nvSpPr>
        <p:spPr/>
        <p:txBody>
          <a:bodyPr/>
          <a:lstStyle/>
          <a:p>
            <a:fld id="{AD903695-7B2D-6F4A-BDCF-0602B023AFC0}" type="slidenum">
              <a:rPr lang="en-US" smtClean="0"/>
              <a:t>‹#›</a:t>
            </a:fld>
            <a:endParaRPr lang="en-US"/>
          </a:p>
        </p:txBody>
      </p:sp>
    </p:spTree>
    <p:extLst>
      <p:ext uri="{BB962C8B-B14F-4D97-AF65-F5344CB8AC3E}">
        <p14:creationId xmlns:p14="http://schemas.microsoft.com/office/powerpoint/2010/main" val="379252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428814-DA0A-84DB-DCE5-AF5B8023AF36}"/>
              </a:ext>
            </a:extLst>
          </p:cNvPr>
          <p:cNvSpPr>
            <a:spLocks noGrp="1"/>
          </p:cNvSpPr>
          <p:nvPr>
            <p:ph type="dt" sz="half" idx="10"/>
          </p:nvPr>
        </p:nvSpPr>
        <p:spPr/>
        <p:txBody>
          <a:bodyPr/>
          <a:lstStyle/>
          <a:p>
            <a:fld id="{26049270-851C-A148-AAE8-A311E2F852DD}" type="datetimeFigureOut">
              <a:rPr lang="en-US" smtClean="0"/>
              <a:t>10/31/22</a:t>
            </a:fld>
            <a:endParaRPr lang="en-US"/>
          </a:p>
        </p:txBody>
      </p:sp>
      <p:sp>
        <p:nvSpPr>
          <p:cNvPr id="3" name="Footer Placeholder 2">
            <a:extLst>
              <a:ext uri="{FF2B5EF4-FFF2-40B4-BE49-F238E27FC236}">
                <a16:creationId xmlns:a16="http://schemas.microsoft.com/office/drawing/2014/main" id="{6AA92BAD-065C-AF18-79BE-788B819E7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F645B9-514F-DEA7-FA22-8CC816457853}"/>
              </a:ext>
            </a:extLst>
          </p:cNvPr>
          <p:cNvSpPr>
            <a:spLocks noGrp="1"/>
          </p:cNvSpPr>
          <p:nvPr>
            <p:ph type="sldNum" sz="quarter" idx="12"/>
          </p:nvPr>
        </p:nvSpPr>
        <p:spPr/>
        <p:txBody>
          <a:bodyPr/>
          <a:lstStyle/>
          <a:p>
            <a:fld id="{AD903695-7B2D-6F4A-BDCF-0602B023AFC0}" type="slidenum">
              <a:rPr lang="en-US" smtClean="0"/>
              <a:t>‹#›</a:t>
            </a:fld>
            <a:endParaRPr lang="en-US"/>
          </a:p>
        </p:txBody>
      </p:sp>
    </p:spTree>
    <p:extLst>
      <p:ext uri="{BB962C8B-B14F-4D97-AF65-F5344CB8AC3E}">
        <p14:creationId xmlns:p14="http://schemas.microsoft.com/office/powerpoint/2010/main" val="109745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B578-B0E4-B369-043A-FBDEB47CA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F40989-8B8F-F209-CC8A-0AC88B6927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672A3D-DBA6-455B-E75A-2F0189A97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C428F-2462-F8B8-CD32-2582CF24F9B4}"/>
              </a:ext>
            </a:extLst>
          </p:cNvPr>
          <p:cNvSpPr>
            <a:spLocks noGrp="1"/>
          </p:cNvSpPr>
          <p:nvPr>
            <p:ph type="dt" sz="half" idx="10"/>
          </p:nvPr>
        </p:nvSpPr>
        <p:spPr/>
        <p:txBody>
          <a:bodyPr/>
          <a:lstStyle/>
          <a:p>
            <a:fld id="{26049270-851C-A148-AAE8-A311E2F852DD}" type="datetimeFigureOut">
              <a:rPr lang="en-US" smtClean="0"/>
              <a:t>10/31/22</a:t>
            </a:fld>
            <a:endParaRPr lang="en-US"/>
          </a:p>
        </p:txBody>
      </p:sp>
      <p:sp>
        <p:nvSpPr>
          <p:cNvPr id="6" name="Footer Placeholder 5">
            <a:extLst>
              <a:ext uri="{FF2B5EF4-FFF2-40B4-BE49-F238E27FC236}">
                <a16:creationId xmlns:a16="http://schemas.microsoft.com/office/drawing/2014/main" id="{46921F0A-3CC8-F82B-7590-84ABB3FD0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CB738-BE2B-2E81-596E-E51E84969A23}"/>
              </a:ext>
            </a:extLst>
          </p:cNvPr>
          <p:cNvSpPr>
            <a:spLocks noGrp="1"/>
          </p:cNvSpPr>
          <p:nvPr>
            <p:ph type="sldNum" sz="quarter" idx="12"/>
          </p:nvPr>
        </p:nvSpPr>
        <p:spPr/>
        <p:txBody>
          <a:bodyPr/>
          <a:lstStyle/>
          <a:p>
            <a:fld id="{AD903695-7B2D-6F4A-BDCF-0602B023AFC0}" type="slidenum">
              <a:rPr lang="en-US" smtClean="0"/>
              <a:t>‹#›</a:t>
            </a:fld>
            <a:endParaRPr lang="en-US"/>
          </a:p>
        </p:txBody>
      </p:sp>
    </p:spTree>
    <p:extLst>
      <p:ext uri="{BB962C8B-B14F-4D97-AF65-F5344CB8AC3E}">
        <p14:creationId xmlns:p14="http://schemas.microsoft.com/office/powerpoint/2010/main" val="425387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7F61-971A-3F05-5F37-6490FE3DD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07DFC3-C25F-8EF8-989F-1093FB994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99C65F-0725-0BAB-98F2-31F66C6EC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D8A26-F167-6432-8306-F42F7D0A12AB}"/>
              </a:ext>
            </a:extLst>
          </p:cNvPr>
          <p:cNvSpPr>
            <a:spLocks noGrp="1"/>
          </p:cNvSpPr>
          <p:nvPr>
            <p:ph type="dt" sz="half" idx="10"/>
          </p:nvPr>
        </p:nvSpPr>
        <p:spPr/>
        <p:txBody>
          <a:bodyPr/>
          <a:lstStyle/>
          <a:p>
            <a:fld id="{26049270-851C-A148-AAE8-A311E2F852DD}" type="datetimeFigureOut">
              <a:rPr lang="en-US" smtClean="0"/>
              <a:t>10/31/22</a:t>
            </a:fld>
            <a:endParaRPr lang="en-US"/>
          </a:p>
        </p:txBody>
      </p:sp>
      <p:sp>
        <p:nvSpPr>
          <p:cNvPr id="6" name="Footer Placeholder 5">
            <a:extLst>
              <a:ext uri="{FF2B5EF4-FFF2-40B4-BE49-F238E27FC236}">
                <a16:creationId xmlns:a16="http://schemas.microsoft.com/office/drawing/2014/main" id="{6EC58361-5819-14A5-D2FA-1D512FCC6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91918-084D-DF71-6F31-890F133F8088}"/>
              </a:ext>
            </a:extLst>
          </p:cNvPr>
          <p:cNvSpPr>
            <a:spLocks noGrp="1"/>
          </p:cNvSpPr>
          <p:nvPr>
            <p:ph type="sldNum" sz="quarter" idx="12"/>
          </p:nvPr>
        </p:nvSpPr>
        <p:spPr/>
        <p:txBody>
          <a:bodyPr/>
          <a:lstStyle/>
          <a:p>
            <a:fld id="{AD903695-7B2D-6F4A-BDCF-0602B023AFC0}" type="slidenum">
              <a:rPr lang="en-US" smtClean="0"/>
              <a:t>‹#›</a:t>
            </a:fld>
            <a:endParaRPr lang="en-US"/>
          </a:p>
        </p:txBody>
      </p:sp>
    </p:spTree>
    <p:extLst>
      <p:ext uri="{BB962C8B-B14F-4D97-AF65-F5344CB8AC3E}">
        <p14:creationId xmlns:p14="http://schemas.microsoft.com/office/powerpoint/2010/main" val="21023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DE0C2-4ECD-858D-AAED-4F7C8AD5A0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0CBC4C-4A0A-7461-15B2-31436328AE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58DE7-03FA-D45A-FDF4-E27D3517E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49270-851C-A148-AAE8-A311E2F852DD}" type="datetimeFigureOut">
              <a:rPr lang="en-US" smtClean="0"/>
              <a:t>10/31/22</a:t>
            </a:fld>
            <a:endParaRPr lang="en-US"/>
          </a:p>
        </p:txBody>
      </p:sp>
      <p:sp>
        <p:nvSpPr>
          <p:cNvPr id="5" name="Footer Placeholder 4">
            <a:extLst>
              <a:ext uri="{FF2B5EF4-FFF2-40B4-BE49-F238E27FC236}">
                <a16:creationId xmlns:a16="http://schemas.microsoft.com/office/drawing/2014/main" id="{AE1325F4-30C1-78E3-E3F1-E47636A1A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1F07CC-8CC0-3475-68C4-D77B70A6F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03695-7B2D-6F4A-BDCF-0602B023AFC0}" type="slidenum">
              <a:rPr lang="en-US" smtClean="0"/>
              <a:t>‹#›</a:t>
            </a:fld>
            <a:endParaRPr lang="en-US"/>
          </a:p>
        </p:txBody>
      </p:sp>
    </p:spTree>
    <p:extLst>
      <p:ext uri="{BB962C8B-B14F-4D97-AF65-F5344CB8AC3E}">
        <p14:creationId xmlns:p14="http://schemas.microsoft.com/office/powerpoint/2010/main" val="378295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021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b="1" i="0" kern="1200">
          <a:solidFill>
            <a:schemeClr val="tx1">
              <a:lumMod val="85000"/>
              <a:lumOff val="15000"/>
            </a:schemeClr>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85000"/>
              <a:lumOff val="15000"/>
            </a:schemeClr>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b="0" i="0" kern="1200">
          <a:solidFill>
            <a:schemeClr val="tx1">
              <a:lumMod val="85000"/>
              <a:lumOff val="15000"/>
            </a:schemeClr>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85000"/>
              <a:lumOff val="15000"/>
            </a:schemeClr>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85000"/>
              <a:lumOff val="15000"/>
            </a:schemeClr>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85000"/>
              <a:lumOff val="15000"/>
            </a:schemeClr>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8.xml"/><Relationship Id="rId5" Type="http://schemas.openxmlformats.org/officeDocument/2006/relationships/image" Target="../media/image38.sv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svg"/><Relationship Id="rId3" Type="http://schemas.openxmlformats.org/officeDocument/2006/relationships/image" Target="../media/image45.png"/><Relationship Id="rId7" Type="http://schemas.openxmlformats.org/officeDocument/2006/relationships/image" Target="../media/image49.jpeg"/><Relationship Id="rId12"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png"/><Relationship Id="rId15" Type="http://schemas.openxmlformats.org/officeDocument/2006/relationships/image" Target="../media/image57.jpeg"/><Relationship Id="rId10" Type="http://schemas.openxmlformats.org/officeDocument/2006/relationships/image" Target="../media/image52.jpeg"/><Relationship Id="rId4" Type="http://schemas.openxmlformats.org/officeDocument/2006/relationships/image" Target="../media/image46.png"/><Relationship Id="rId9" Type="http://schemas.openxmlformats.org/officeDocument/2006/relationships/image" Target="../media/image51.jpeg"/><Relationship Id="rId14" Type="http://schemas.openxmlformats.org/officeDocument/2006/relationships/image" Target="../media/image56.jpeg"/></Relationships>
</file>

<file path=ppt/slides/_rels/slide17.xml.rels><?xml version="1.0" encoding="UTF-8" standalone="yes"?>
<Relationships xmlns="http://schemas.openxmlformats.org/package/2006/relationships"><Relationship Id="rId8" Type="http://schemas.openxmlformats.org/officeDocument/2006/relationships/hyperlink" Target="https://www.grammarly.com/signup?page=free" TargetMode="External"/><Relationship Id="rId13" Type="http://schemas.openxmlformats.org/officeDocument/2006/relationships/hyperlink" Target="https://www.qr-code-generator.com/" TargetMode="External"/><Relationship Id="rId18" Type="http://schemas.openxmlformats.org/officeDocument/2006/relationships/hyperlink" Target="http://salesforce.com/" TargetMode="External"/><Relationship Id="rId3" Type="http://schemas.openxmlformats.org/officeDocument/2006/relationships/hyperlink" Target="https://buffer.com/" TargetMode="External"/><Relationship Id="rId7" Type="http://schemas.openxmlformats.org/officeDocument/2006/relationships/hyperlink" Target="http://hubs.ly/H066zWN0" TargetMode="External"/><Relationship Id="rId12" Type="http://schemas.openxmlformats.org/officeDocument/2006/relationships/hyperlink" Target="https://www.talkwalker.com/alerts" TargetMode="External"/><Relationship Id="rId17" Type="http://schemas.openxmlformats.org/officeDocument/2006/relationships/hyperlink" Target="https://www.semrush.com/" TargetMode="External"/><Relationship Id="rId2" Type="http://schemas.openxmlformats.org/officeDocument/2006/relationships/hyperlink" Target="https://www.hootsuite.com/" TargetMode="External"/><Relationship Id="rId16" Type="http://schemas.openxmlformats.org/officeDocument/2006/relationships/hyperlink" Target="http://biteable.com/" TargetMode="External"/><Relationship Id="rId1" Type="http://schemas.openxmlformats.org/officeDocument/2006/relationships/slideLayout" Target="../slideLayouts/slideLayout19.xml"/><Relationship Id="rId6" Type="http://schemas.openxmlformats.org/officeDocument/2006/relationships/hyperlink" Target="http://analytics.google.com/" TargetMode="External"/><Relationship Id="rId11" Type="http://schemas.openxmlformats.org/officeDocument/2006/relationships/hyperlink" Target="https://www.google.com/alerts" TargetMode="External"/><Relationship Id="rId5" Type="http://schemas.openxmlformats.org/officeDocument/2006/relationships/hyperlink" Target="https://www.adobe.com/express/create/video" TargetMode="External"/><Relationship Id="rId15" Type="http://schemas.openxmlformats.org/officeDocument/2006/relationships/hyperlink" Target="https://venngage.com/" TargetMode="External"/><Relationship Id="rId10" Type="http://schemas.openxmlformats.org/officeDocument/2006/relationships/hyperlink" Target="https://mailchimp.com/" TargetMode="External"/><Relationship Id="rId4" Type="http://schemas.openxmlformats.org/officeDocument/2006/relationships/hyperlink" Target="http://www.canva.com/" TargetMode="External"/><Relationship Id="rId9" Type="http://schemas.openxmlformats.org/officeDocument/2006/relationships/hyperlink" Target="https://www.surveymonkey.com/" TargetMode="External"/><Relationship Id="rId14" Type="http://schemas.openxmlformats.org/officeDocument/2006/relationships/hyperlink" Target="http://sproutsocial.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5.svg"/><Relationship Id="rId1" Type="http://schemas.openxmlformats.org/officeDocument/2006/relationships/slideLayout" Target="../slideLayouts/slideLayout2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3C65-C632-C20C-CE54-1063EB272FBA}"/>
              </a:ext>
            </a:extLst>
          </p:cNvPr>
          <p:cNvSpPr>
            <a:spLocks noGrp="1"/>
          </p:cNvSpPr>
          <p:nvPr>
            <p:ph type="ctrTitle"/>
          </p:nvPr>
        </p:nvSpPr>
        <p:spPr/>
        <p:txBody>
          <a:bodyPr lIns="91440" tIns="45720" rIns="91440" bIns="45720" anchor="b">
            <a:normAutofit/>
          </a:bodyPr>
          <a:lstStyle/>
          <a:p>
            <a:r>
              <a:rPr lang="en-US" b="0">
                <a:latin typeface="Avenir Black"/>
              </a:rPr>
              <a:t>Channel Marketing Trends &amp; Priorities for 2022 - 2023</a:t>
            </a:r>
            <a:endParaRPr lang="en-US">
              <a:latin typeface="Avenir Black"/>
            </a:endParaRPr>
          </a:p>
        </p:txBody>
      </p:sp>
      <p:sp>
        <p:nvSpPr>
          <p:cNvPr id="3" name="Subtitle 2">
            <a:extLst>
              <a:ext uri="{FF2B5EF4-FFF2-40B4-BE49-F238E27FC236}">
                <a16:creationId xmlns:a16="http://schemas.microsoft.com/office/drawing/2014/main" id="{483B1622-8579-7551-29B2-82FE2619B9C2}"/>
              </a:ext>
            </a:extLst>
          </p:cNvPr>
          <p:cNvSpPr>
            <a:spLocks noGrp="1"/>
          </p:cNvSpPr>
          <p:nvPr>
            <p:ph type="subTitle" idx="1"/>
          </p:nvPr>
        </p:nvSpPr>
        <p:spPr/>
        <p:txBody>
          <a:bodyPr lIns="91440" tIns="45720" rIns="91440" bIns="45720" anchor="t">
            <a:normAutofit/>
          </a:bodyPr>
          <a:lstStyle/>
          <a:p>
            <a:r>
              <a:rPr lang="en-US">
                <a:latin typeface="Avenir Medium"/>
              </a:rPr>
              <a:t>Terra Bastolich – CMO, GetWireless</a:t>
            </a:r>
            <a:endParaRPr lang="en-US"/>
          </a:p>
        </p:txBody>
      </p:sp>
    </p:spTree>
    <p:extLst>
      <p:ext uri="{BB962C8B-B14F-4D97-AF65-F5344CB8AC3E}">
        <p14:creationId xmlns:p14="http://schemas.microsoft.com/office/powerpoint/2010/main" val="359593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4191-9E82-6269-7D8A-679B5605175C}"/>
              </a:ext>
            </a:extLst>
          </p:cNvPr>
          <p:cNvSpPr>
            <a:spLocks noGrp="1"/>
          </p:cNvSpPr>
          <p:nvPr>
            <p:ph type="ctrTitle"/>
          </p:nvPr>
        </p:nvSpPr>
        <p:spPr/>
        <p:txBody>
          <a:bodyPr lIns="91440" tIns="45720" rIns="91440" bIns="45720" anchor="b">
            <a:normAutofit/>
          </a:bodyPr>
          <a:lstStyle/>
          <a:p>
            <a:r>
              <a:rPr lang="en-US">
                <a:latin typeface="Avenir Black"/>
              </a:rPr>
              <a:t>Trends - Looking ahead - 2023 and beyond</a:t>
            </a:r>
          </a:p>
        </p:txBody>
      </p:sp>
      <p:sp>
        <p:nvSpPr>
          <p:cNvPr id="3" name="Text Placeholder 2">
            <a:extLst>
              <a:ext uri="{FF2B5EF4-FFF2-40B4-BE49-F238E27FC236}">
                <a16:creationId xmlns:a16="http://schemas.microsoft.com/office/drawing/2014/main" id="{AF6AC5D7-5D94-7D71-0C77-9E751467E130}"/>
              </a:ext>
            </a:extLst>
          </p:cNvPr>
          <p:cNvSpPr>
            <a:spLocks noGrp="1"/>
          </p:cNvSpPr>
          <p:nvPr>
            <p:ph type="body" idx="10"/>
          </p:nvPr>
        </p:nvSpPr>
        <p:spPr>
          <a:xfrm>
            <a:off x="3756074" y="1570797"/>
            <a:ext cx="8028948" cy="4369099"/>
          </a:xfrm>
        </p:spPr>
        <p:txBody>
          <a:bodyPr/>
          <a:lstStyle/>
          <a:p>
            <a:r>
              <a:rPr lang="en-US"/>
              <a:t>Retargeting - Google is set to phase out third-party cookies by the end of next year due to rising privacy concerns.</a:t>
            </a:r>
          </a:p>
          <a:p>
            <a:r>
              <a:rPr lang="en-US"/>
              <a:t>Emphasis on consumer privacy - If generating qualified leads is your marketing goal for 2023, you may want to look into upgrading your privacy software.</a:t>
            </a:r>
          </a:p>
          <a:p>
            <a:r>
              <a:rPr lang="en-US"/>
              <a:t>California Privacy Right Act (CPRA), Colorado Privacy Act (CPA), Virginia Consumer Data Protection Act (CDPA) go into effect in 2023.</a:t>
            </a:r>
          </a:p>
        </p:txBody>
      </p:sp>
      <p:sp>
        <p:nvSpPr>
          <p:cNvPr id="5" name="TextBox 4">
            <a:extLst>
              <a:ext uri="{FF2B5EF4-FFF2-40B4-BE49-F238E27FC236}">
                <a16:creationId xmlns:a16="http://schemas.microsoft.com/office/drawing/2014/main" id="{1B162E55-74A1-C36F-F15F-721DAE8CFA3B}"/>
              </a:ext>
            </a:extLst>
          </p:cNvPr>
          <p:cNvSpPr txBox="1"/>
          <p:nvPr/>
        </p:nvSpPr>
        <p:spPr>
          <a:xfrm>
            <a:off x="4202629" y="6277239"/>
            <a:ext cx="71358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Book" panose="02000503020000020003" pitchFamily="2" charset="0"/>
                <a:ea typeface="+mn-ea"/>
                <a:cs typeface="+mn-cs"/>
              </a:rPr>
              <a:t>https://</a:t>
            </a:r>
            <a:r>
              <a:rPr kumimoji="0" lang="en-US" sz="800" b="0" i="0" u="none" strike="noStrike" kern="1200" cap="none" spc="0" normalizeH="0" baseline="0" noProof="0" err="1">
                <a:ln>
                  <a:noFill/>
                </a:ln>
                <a:solidFill>
                  <a:prstClr val="black"/>
                </a:solidFill>
                <a:effectLst/>
                <a:uLnTx/>
                <a:uFillTx/>
                <a:latin typeface="Avenir Book" panose="02000503020000020003" pitchFamily="2" charset="0"/>
                <a:ea typeface="+mn-ea"/>
                <a:cs typeface="+mn-cs"/>
              </a:rPr>
              <a:t>www.squirepattonboggs.com</a:t>
            </a:r>
            <a:r>
              <a:rPr kumimoji="0" lang="en-US" sz="800" b="0" i="0" u="none" strike="noStrike" kern="1200" cap="none" spc="0" normalizeH="0" baseline="0" noProof="0">
                <a:ln>
                  <a:noFill/>
                </a:ln>
                <a:solidFill>
                  <a:prstClr val="black"/>
                </a:solidFill>
                <a:effectLst/>
                <a:uLnTx/>
                <a:uFillTx/>
                <a:latin typeface="Avenir Book" panose="02000503020000020003" pitchFamily="2" charset="0"/>
                <a:ea typeface="+mn-ea"/>
                <a:cs typeface="+mn-cs"/>
              </a:rPr>
              <a:t>/-/media/files/insights/publications/2022/05/preparing-for-2023-state-privacy-law-compliance/preparingfor2023stateprivacylawcompliance.pdf</a:t>
            </a:r>
          </a:p>
        </p:txBody>
      </p:sp>
      <p:pic>
        <p:nvPicPr>
          <p:cNvPr id="4" name="Graphic 5" descr="Gears with solid fill">
            <a:extLst>
              <a:ext uri="{FF2B5EF4-FFF2-40B4-BE49-F238E27FC236}">
                <a16:creationId xmlns:a16="http://schemas.microsoft.com/office/drawing/2014/main" id="{84F3D615-416C-B5CE-EE0F-C0646AFE3D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7737" y="1717675"/>
            <a:ext cx="914400" cy="914400"/>
          </a:xfrm>
          <a:prstGeom prst="rect">
            <a:avLst/>
          </a:prstGeom>
        </p:spPr>
      </p:pic>
      <p:pic>
        <p:nvPicPr>
          <p:cNvPr id="6" name="Graphic 6" descr="Statistics outline">
            <a:extLst>
              <a:ext uri="{FF2B5EF4-FFF2-40B4-BE49-F238E27FC236}">
                <a16:creationId xmlns:a16="http://schemas.microsoft.com/office/drawing/2014/main" id="{4752DC53-1736-BBF7-76F3-F0ECB43161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175" y="1630364"/>
            <a:ext cx="3128962" cy="3128962"/>
          </a:xfrm>
          <a:prstGeom prst="rect">
            <a:avLst/>
          </a:prstGeom>
        </p:spPr>
      </p:pic>
    </p:spTree>
    <p:extLst>
      <p:ext uri="{BB962C8B-B14F-4D97-AF65-F5344CB8AC3E}">
        <p14:creationId xmlns:p14="http://schemas.microsoft.com/office/powerpoint/2010/main" val="372165747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D029-F980-E5DD-92F2-AE4A288C0521}"/>
              </a:ext>
            </a:extLst>
          </p:cNvPr>
          <p:cNvSpPr>
            <a:spLocks noGrp="1"/>
          </p:cNvSpPr>
          <p:nvPr>
            <p:ph type="ctrTitle"/>
          </p:nvPr>
        </p:nvSpPr>
        <p:spPr/>
        <p:txBody>
          <a:bodyPr vert="horz" lIns="91440" tIns="45720" rIns="91440" bIns="45720" rtlCol="0" anchor="ctr">
            <a:normAutofit/>
          </a:bodyPr>
          <a:lstStyle/>
          <a:p>
            <a:r>
              <a:rPr lang="en-US">
                <a:solidFill>
                  <a:schemeClr val="tx1"/>
                </a:solidFill>
                <a:latin typeface="Avenir Black"/>
              </a:rPr>
              <a:t>Strategies</a:t>
            </a:r>
            <a:r>
              <a:rPr lang="en-US" kern="1200">
                <a:solidFill>
                  <a:schemeClr val="tx1"/>
                </a:solidFill>
                <a:latin typeface="Avenir Black"/>
              </a:rPr>
              <a:t> – </a:t>
            </a:r>
            <a:r>
              <a:rPr lang="en-US">
                <a:solidFill>
                  <a:schemeClr val="tx1"/>
                </a:solidFill>
                <a:latin typeface="Avenir Black"/>
              </a:rPr>
              <a:t>Content Communities</a:t>
            </a:r>
            <a:endParaRPr lang="en-US" kern="1200">
              <a:solidFill>
                <a:schemeClr val="tx1"/>
              </a:solidFill>
              <a:latin typeface="Avenir Black"/>
            </a:endParaRPr>
          </a:p>
        </p:txBody>
      </p:sp>
      <p:sp>
        <p:nvSpPr>
          <p:cNvPr id="3" name="Text Placeholder 2">
            <a:extLst>
              <a:ext uri="{FF2B5EF4-FFF2-40B4-BE49-F238E27FC236}">
                <a16:creationId xmlns:a16="http://schemas.microsoft.com/office/drawing/2014/main" id="{8F11236F-5229-33F0-003D-0CAFE08338F2}"/>
              </a:ext>
            </a:extLst>
          </p:cNvPr>
          <p:cNvSpPr>
            <a:spLocks noGrp="1"/>
          </p:cNvSpPr>
          <p:nvPr>
            <p:ph type="body" idx="10"/>
          </p:nvPr>
        </p:nvSpPr>
        <p:spPr>
          <a:xfrm>
            <a:off x="6970038" y="2032789"/>
            <a:ext cx="4306984" cy="3867419"/>
          </a:xfrm>
        </p:spPr>
        <p:txBody>
          <a:bodyPr vert="horz" lIns="91440" tIns="45720" rIns="91440" bIns="45720" rtlCol="0">
            <a:normAutofit/>
          </a:bodyPr>
          <a:lstStyle/>
          <a:p>
            <a:pPr indent="-228600">
              <a:lnSpc>
                <a:spcPct val="90000"/>
              </a:lnSpc>
            </a:pPr>
            <a:r>
              <a:rPr lang="en-US">
                <a:solidFill>
                  <a:schemeClr val="tx1"/>
                </a:solidFill>
                <a:latin typeface="+mn-lt"/>
              </a:rPr>
              <a:t>LIVE STREAMING &amp; VIDEO</a:t>
            </a:r>
          </a:p>
          <a:p>
            <a:pPr indent="-228600">
              <a:lnSpc>
                <a:spcPct val="90000"/>
              </a:lnSpc>
            </a:pPr>
            <a:r>
              <a:rPr lang="en-US">
                <a:solidFill>
                  <a:schemeClr val="tx1"/>
                </a:solidFill>
                <a:latin typeface="+mn-lt"/>
              </a:rPr>
              <a:t>INTERACTIVE CONTENT</a:t>
            </a:r>
          </a:p>
          <a:p>
            <a:pPr indent="-228600">
              <a:lnSpc>
                <a:spcPct val="90000"/>
              </a:lnSpc>
            </a:pPr>
            <a:r>
              <a:rPr lang="en-US">
                <a:solidFill>
                  <a:schemeClr val="tx1"/>
                </a:solidFill>
                <a:latin typeface="+mn-lt"/>
              </a:rPr>
              <a:t>SHAREABLE CONTENT</a:t>
            </a:r>
          </a:p>
          <a:p>
            <a:pPr indent="-228600">
              <a:lnSpc>
                <a:spcPct val="90000"/>
              </a:lnSpc>
            </a:pPr>
            <a:r>
              <a:rPr lang="en-US">
                <a:solidFill>
                  <a:schemeClr val="tx1"/>
                </a:solidFill>
                <a:effectLst/>
                <a:latin typeface="+mn-lt"/>
              </a:rPr>
              <a:t>TYPES:</a:t>
            </a:r>
          </a:p>
          <a:p>
            <a:pPr lvl="1" indent="-228600"/>
            <a:r>
              <a:rPr lang="en-US">
                <a:solidFill>
                  <a:srgbClr val="C5D600"/>
                </a:solidFill>
                <a:effectLst/>
                <a:latin typeface="+mn-lt"/>
              </a:rPr>
              <a:t>Case Studies</a:t>
            </a:r>
          </a:p>
          <a:p>
            <a:pPr lvl="1" indent="-228600"/>
            <a:r>
              <a:rPr lang="en-US">
                <a:solidFill>
                  <a:srgbClr val="C5D600"/>
                </a:solidFill>
                <a:effectLst/>
                <a:latin typeface="+mn-lt"/>
              </a:rPr>
              <a:t>Thought Leadership</a:t>
            </a:r>
          </a:p>
          <a:p>
            <a:pPr lvl="1" indent="-228600"/>
            <a:r>
              <a:rPr lang="en-US">
                <a:solidFill>
                  <a:srgbClr val="C5D600"/>
                </a:solidFill>
                <a:effectLst/>
                <a:latin typeface="+mn-lt"/>
              </a:rPr>
              <a:t>Testimonials</a:t>
            </a:r>
            <a:endParaRPr lang="en-US">
              <a:solidFill>
                <a:srgbClr val="C5D600"/>
              </a:solidFill>
              <a:latin typeface="+mn-lt"/>
            </a:endParaRPr>
          </a:p>
          <a:p>
            <a:pPr lvl="1" indent="-228600"/>
            <a:r>
              <a:rPr lang="en-US">
                <a:solidFill>
                  <a:srgbClr val="C5D600"/>
                </a:solidFill>
                <a:effectLst/>
                <a:latin typeface="+mn-lt"/>
              </a:rPr>
              <a:t>Product Launch </a:t>
            </a:r>
          </a:p>
          <a:p>
            <a:pPr lvl="1" indent="-228600"/>
            <a:r>
              <a:rPr lang="en-US">
                <a:solidFill>
                  <a:srgbClr val="C5D600"/>
                </a:solidFill>
                <a:effectLst/>
                <a:latin typeface="+mn-lt"/>
              </a:rPr>
              <a:t>Event Recap</a:t>
            </a:r>
          </a:p>
        </p:txBody>
      </p:sp>
      <p:pic>
        <p:nvPicPr>
          <p:cNvPr id="5122" name="Picture 2" descr="Online Community Building Is The New Hallway Track | TechnologyAdvice">
            <a:extLst>
              <a:ext uri="{FF2B5EF4-FFF2-40B4-BE49-F238E27FC236}">
                <a16:creationId xmlns:a16="http://schemas.microsoft.com/office/drawing/2014/main" id="{F99AA20A-EA19-9FBF-1CFC-DB7153CE0C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0044" y="1805761"/>
            <a:ext cx="6019331" cy="386741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431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D029-F980-E5DD-92F2-AE4A288C0521}"/>
              </a:ext>
            </a:extLst>
          </p:cNvPr>
          <p:cNvSpPr>
            <a:spLocks noGrp="1"/>
          </p:cNvSpPr>
          <p:nvPr>
            <p:ph type="ctrTitle"/>
          </p:nvPr>
        </p:nvSpPr>
        <p:spPr/>
        <p:txBody>
          <a:bodyPr lIns="91440" tIns="45720" rIns="91440" bIns="45720" anchor="b">
            <a:normAutofit/>
          </a:bodyPr>
          <a:lstStyle/>
          <a:p>
            <a:r>
              <a:rPr lang="en-US">
                <a:latin typeface="Avenir Black"/>
              </a:rPr>
              <a:t>Strategies - Content Communities - Video</a:t>
            </a:r>
          </a:p>
        </p:txBody>
      </p:sp>
      <p:sp>
        <p:nvSpPr>
          <p:cNvPr id="3" name="Text Placeholder 2">
            <a:extLst>
              <a:ext uri="{FF2B5EF4-FFF2-40B4-BE49-F238E27FC236}">
                <a16:creationId xmlns:a16="http://schemas.microsoft.com/office/drawing/2014/main" id="{8F11236F-5229-33F0-003D-0CAFE08338F2}"/>
              </a:ext>
            </a:extLst>
          </p:cNvPr>
          <p:cNvSpPr>
            <a:spLocks noGrp="1"/>
          </p:cNvSpPr>
          <p:nvPr>
            <p:ph type="body" idx="10"/>
          </p:nvPr>
        </p:nvSpPr>
        <p:spPr>
          <a:xfrm>
            <a:off x="4522926" y="1297174"/>
            <a:ext cx="7312146" cy="4369099"/>
          </a:xfrm>
        </p:spPr>
        <p:txBody>
          <a:bodyPr lIns="91440" tIns="45720" rIns="91440" bIns="45720" anchor="t"/>
          <a:lstStyle/>
          <a:p>
            <a:pPr marL="0" indent="0">
              <a:buNone/>
            </a:pPr>
            <a:r>
              <a:rPr lang="en-US">
                <a:latin typeface="Avenir Book"/>
              </a:rPr>
              <a:t>According to a recent study by HubSpot, video marketing is a top priority for </a:t>
            </a:r>
            <a:r>
              <a:rPr lang="en-US" b="1">
                <a:latin typeface="Avenir Book"/>
              </a:rPr>
              <a:t>B2B businesses</a:t>
            </a:r>
            <a:r>
              <a:rPr lang="en-US">
                <a:latin typeface="Avenir Book"/>
              </a:rPr>
              <a:t>. Their findings are as follows:</a:t>
            </a:r>
          </a:p>
          <a:p>
            <a:endParaRPr lang="en-US">
              <a:latin typeface="Avenir Book"/>
            </a:endParaRPr>
          </a:p>
        </p:txBody>
      </p:sp>
      <p:pic>
        <p:nvPicPr>
          <p:cNvPr id="7" name="Picture 6" descr="Graphical user interface, website&#10;&#10;Description automatically generated">
            <a:extLst>
              <a:ext uri="{FF2B5EF4-FFF2-40B4-BE49-F238E27FC236}">
                <a16:creationId xmlns:a16="http://schemas.microsoft.com/office/drawing/2014/main" id="{1791D746-D25C-115A-635C-0CAAF3ABDCBA}"/>
              </a:ext>
            </a:extLst>
          </p:cNvPr>
          <p:cNvPicPr>
            <a:picLocks noChangeAspect="1"/>
          </p:cNvPicPr>
          <p:nvPr/>
        </p:nvPicPr>
        <p:blipFill>
          <a:blip r:embed="rId3"/>
          <a:stretch>
            <a:fillRect/>
          </a:stretch>
        </p:blipFill>
        <p:spPr>
          <a:xfrm>
            <a:off x="589924" y="1949126"/>
            <a:ext cx="2730500" cy="2717800"/>
          </a:xfrm>
          <a:prstGeom prst="rect">
            <a:avLst/>
          </a:prstGeom>
        </p:spPr>
      </p:pic>
      <p:pic>
        <p:nvPicPr>
          <p:cNvPr id="5" name="Picture 4" descr="Qr code&#10;&#10;Description automatically generated">
            <a:extLst>
              <a:ext uri="{FF2B5EF4-FFF2-40B4-BE49-F238E27FC236}">
                <a16:creationId xmlns:a16="http://schemas.microsoft.com/office/drawing/2014/main" id="{BBAF7519-52E1-9736-3A50-B92A9C1A27D1}"/>
              </a:ext>
            </a:extLst>
          </p:cNvPr>
          <p:cNvPicPr>
            <a:picLocks noChangeAspect="1"/>
          </p:cNvPicPr>
          <p:nvPr/>
        </p:nvPicPr>
        <p:blipFill>
          <a:blip r:embed="rId4"/>
          <a:stretch>
            <a:fillRect/>
          </a:stretch>
        </p:blipFill>
        <p:spPr>
          <a:xfrm>
            <a:off x="2480465" y="2935773"/>
            <a:ext cx="1905000" cy="2730500"/>
          </a:xfrm>
          <a:prstGeom prst="rect">
            <a:avLst/>
          </a:prstGeom>
        </p:spPr>
      </p:pic>
      <p:sp>
        <p:nvSpPr>
          <p:cNvPr id="4" name="TextBox 3">
            <a:extLst>
              <a:ext uri="{FF2B5EF4-FFF2-40B4-BE49-F238E27FC236}">
                <a16:creationId xmlns:a16="http://schemas.microsoft.com/office/drawing/2014/main" id="{6E346F26-A5E1-7ADE-A704-2D48EA90B592}"/>
              </a:ext>
            </a:extLst>
          </p:cNvPr>
          <p:cNvSpPr txBox="1"/>
          <p:nvPr/>
        </p:nvSpPr>
        <p:spPr>
          <a:xfrm>
            <a:off x="9464367" y="4752357"/>
            <a:ext cx="1613295"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C5D600"/>
                </a:solidFill>
                <a:effectLst/>
                <a:uLnTx/>
                <a:uFillTx/>
                <a:latin typeface="Avenir Book" panose="02000503020000020003" pitchFamily="2" charset="0"/>
                <a:ea typeface="+mn-ea"/>
                <a:cs typeface="Calibri"/>
              </a:rPr>
              <a:t>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Calibri"/>
              </a:rPr>
              <a:t>Businesses use video</a:t>
            </a:r>
          </a:p>
        </p:txBody>
      </p:sp>
      <p:sp>
        <p:nvSpPr>
          <p:cNvPr id="6" name="TextBox 5">
            <a:extLst>
              <a:ext uri="{FF2B5EF4-FFF2-40B4-BE49-F238E27FC236}">
                <a16:creationId xmlns:a16="http://schemas.microsoft.com/office/drawing/2014/main" id="{6418E2C6-098B-5B0D-97D4-A82836B4A981}"/>
              </a:ext>
            </a:extLst>
          </p:cNvPr>
          <p:cNvSpPr txBox="1"/>
          <p:nvPr/>
        </p:nvSpPr>
        <p:spPr>
          <a:xfrm>
            <a:off x="7137797" y="2362287"/>
            <a:ext cx="1740294"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C5D600"/>
                </a:solidFill>
                <a:effectLst/>
                <a:uLnTx/>
                <a:uFillTx/>
                <a:latin typeface="Avenir Book" panose="02000503020000020003" pitchFamily="2" charset="0"/>
                <a:ea typeface="+mn-ea"/>
                <a:cs typeface="Calibri"/>
              </a:rPr>
              <a:t>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Calibri"/>
              </a:rPr>
              <a:t>marketers believe that video has a positive impact on sales.</a:t>
            </a:r>
            <a:endPar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Calibri"/>
            </a:endParaRPr>
          </a:p>
        </p:txBody>
      </p:sp>
      <p:sp>
        <p:nvSpPr>
          <p:cNvPr id="13" name="TextBox 12">
            <a:extLst>
              <a:ext uri="{FF2B5EF4-FFF2-40B4-BE49-F238E27FC236}">
                <a16:creationId xmlns:a16="http://schemas.microsoft.com/office/drawing/2014/main" id="{8CCBF4D5-93F2-0CC5-B159-E6657FB5457C}"/>
              </a:ext>
            </a:extLst>
          </p:cNvPr>
          <p:cNvSpPr txBox="1"/>
          <p:nvPr/>
        </p:nvSpPr>
        <p:spPr>
          <a:xfrm>
            <a:off x="4844741" y="4732953"/>
            <a:ext cx="1613295"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C5D600"/>
                </a:solidFill>
                <a:effectLst/>
                <a:uLnTx/>
                <a:uFillTx/>
                <a:latin typeface="Avenir Book" panose="02000503020000020003" pitchFamily="2" charset="0"/>
                <a:ea typeface="+mn-ea"/>
                <a:cs typeface="Calibri"/>
              </a:rPr>
              <a:t>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Calibri"/>
              </a:rPr>
              <a:t>Uses YouTube as main platform </a:t>
            </a:r>
            <a:endPar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Calibri"/>
            </a:endParaRPr>
          </a:p>
        </p:txBody>
      </p:sp>
      <p:sp>
        <p:nvSpPr>
          <p:cNvPr id="14" name="TextBox 13">
            <a:extLst>
              <a:ext uri="{FF2B5EF4-FFF2-40B4-BE49-F238E27FC236}">
                <a16:creationId xmlns:a16="http://schemas.microsoft.com/office/drawing/2014/main" id="{0BFC7E1B-EEE2-5AF6-A7FE-9C33705AC908}"/>
              </a:ext>
            </a:extLst>
          </p:cNvPr>
          <p:cNvSpPr txBox="1"/>
          <p:nvPr/>
        </p:nvSpPr>
        <p:spPr>
          <a:xfrm>
            <a:off x="7137797" y="4740008"/>
            <a:ext cx="186729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C5D600"/>
                </a:solidFill>
                <a:effectLst/>
                <a:uLnTx/>
                <a:uFillTx/>
                <a:latin typeface="Avenir Book" panose="02000503020000020003" pitchFamily="2" charset="0"/>
                <a:ea typeface="+mn-ea"/>
                <a:cs typeface="Calibri"/>
              </a:rPr>
              <a:t>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Calibri"/>
              </a:rPr>
              <a:t>viewers report watching explainer videos </a:t>
            </a:r>
            <a:endPar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Calibri"/>
            </a:endParaRPr>
          </a:p>
        </p:txBody>
      </p:sp>
      <p:sp>
        <p:nvSpPr>
          <p:cNvPr id="15" name="TextBox 14">
            <a:extLst>
              <a:ext uri="{FF2B5EF4-FFF2-40B4-BE49-F238E27FC236}">
                <a16:creationId xmlns:a16="http://schemas.microsoft.com/office/drawing/2014/main" id="{38053362-72A5-CE93-3C21-9BB0C0E07770}"/>
              </a:ext>
            </a:extLst>
          </p:cNvPr>
          <p:cNvSpPr txBox="1"/>
          <p:nvPr/>
        </p:nvSpPr>
        <p:spPr>
          <a:xfrm>
            <a:off x="4788297" y="2404620"/>
            <a:ext cx="1726183"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C5D600"/>
                </a:solidFill>
                <a:effectLst/>
                <a:uLnTx/>
                <a:uFillTx/>
                <a:latin typeface="Avenir Book" panose="02000503020000020003" pitchFamily="2" charset="0"/>
                <a:ea typeface="+mn-ea"/>
                <a:cs typeface="Calibri"/>
              </a:rPr>
              <a:t>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Calibri"/>
              </a:rPr>
              <a:t>of LinkedIn videos on their platform are viewed without sound</a:t>
            </a:r>
            <a:endPar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Calibri"/>
            </a:endParaRPr>
          </a:p>
        </p:txBody>
      </p:sp>
      <p:sp>
        <p:nvSpPr>
          <p:cNvPr id="16" name="TextBox 15">
            <a:extLst>
              <a:ext uri="{FF2B5EF4-FFF2-40B4-BE49-F238E27FC236}">
                <a16:creationId xmlns:a16="http://schemas.microsoft.com/office/drawing/2014/main" id="{A5D010FB-AD77-0091-C764-A7F76B661908}"/>
              </a:ext>
            </a:extLst>
          </p:cNvPr>
          <p:cNvSpPr txBox="1"/>
          <p:nvPr/>
        </p:nvSpPr>
        <p:spPr>
          <a:xfrm>
            <a:off x="9381464" y="2284677"/>
            <a:ext cx="1782628"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C5D600"/>
                </a:solidFill>
                <a:effectLst/>
                <a:uLnTx/>
                <a:uFillTx/>
                <a:latin typeface="Avenir Book" panose="02000503020000020003" pitchFamily="2" charset="0"/>
                <a:ea typeface="+mn-ea"/>
                <a:cs typeface="Calibri"/>
              </a:rPr>
              <a:t>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Calibri"/>
              </a:rPr>
              <a:t>viewers report watching explainer videos to learn more about products</a:t>
            </a:r>
            <a:endPar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venir Book" panose="02000503020000020003" pitchFamily="2" charset="0"/>
              <a:ea typeface="+mn-ea"/>
              <a:cs typeface="Calibri"/>
            </a:endParaRPr>
          </a:p>
        </p:txBody>
      </p:sp>
    </p:spTree>
    <p:extLst>
      <p:ext uri="{BB962C8B-B14F-4D97-AF65-F5344CB8AC3E}">
        <p14:creationId xmlns:p14="http://schemas.microsoft.com/office/powerpoint/2010/main" val="1117666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461F-E708-97DA-89EA-A7F1E9C6C55D}"/>
              </a:ext>
            </a:extLst>
          </p:cNvPr>
          <p:cNvSpPr>
            <a:spLocks noGrp="1"/>
          </p:cNvSpPr>
          <p:nvPr>
            <p:ph type="ctrTitle"/>
          </p:nvPr>
        </p:nvSpPr>
        <p:spPr/>
        <p:txBody>
          <a:bodyPr lIns="91440" tIns="45720" rIns="91440" bIns="45720" anchor="b">
            <a:normAutofit/>
          </a:bodyPr>
          <a:lstStyle/>
          <a:p>
            <a:r>
              <a:rPr lang="en-US">
                <a:latin typeface="Avenir Black"/>
              </a:rPr>
              <a:t>Strategies - ABM + IBM</a:t>
            </a:r>
          </a:p>
        </p:txBody>
      </p:sp>
      <p:pic>
        <p:nvPicPr>
          <p:cNvPr id="9" name="Object 6" descr="preencoded.png">
            <a:extLst>
              <a:ext uri="{FF2B5EF4-FFF2-40B4-BE49-F238E27FC236}">
                <a16:creationId xmlns:a16="http://schemas.microsoft.com/office/drawing/2014/main" id="{A2780D0D-919B-6B8E-8973-723F8566944B}"/>
              </a:ext>
            </a:extLst>
          </p:cNvPr>
          <p:cNvPicPr>
            <a:picLocks noChangeAspect="1"/>
          </p:cNvPicPr>
          <p:nvPr/>
        </p:nvPicPr>
        <p:blipFill>
          <a:blip r:embed="rId3"/>
          <a:stretch>
            <a:fillRect/>
          </a:stretch>
        </p:blipFill>
        <p:spPr>
          <a:xfrm>
            <a:off x="1809641" y="2107471"/>
            <a:ext cx="3396578" cy="4750529"/>
          </a:xfrm>
          <a:prstGeom prst="rect">
            <a:avLst/>
          </a:prstGeom>
        </p:spPr>
      </p:pic>
      <p:sp>
        <p:nvSpPr>
          <p:cNvPr id="10" name="Rectangular Callout 9">
            <a:extLst>
              <a:ext uri="{FF2B5EF4-FFF2-40B4-BE49-F238E27FC236}">
                <a16:creationId xmlns:a16="http://schemas.microsoft.com/office/drawing/2014/main" id="{26D6E45E-E73A-6972-8C16-81C503242B51}"/>
              </a:ext>
            </a:extLst>
          </p:cNvPr>
          <p:cNvSpPr/>
          <p:nvPr/>
        </p:nvSpPr>
        <p:spPr>
          <a:xfrm>
            <a:off x="5392085" y="1429778"/>
            <a:ext cx="6563638" cy="3068876"/>
          </a:xfrm>
          <a:prstGeom prst="wedgeRectCallout">
            <a:avLst>
              <a:gd name="adj1" fmla="val -77512"/>
              <a:gd name="adj2" fmla="val 84541"/>
            </a:avLst>
          </a:prstGeom>
          <a:solidFill>
            <a:srgbClr val="C5D600"/>
          </a:solidFill>
          <a:ln>
            <a:solidFill>
              <a:srgbClr val="C5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6B586D8C-CEAB-FD39-D757-97ABBD5FE373}"/>
              </a:ext>
            </a:extLst>
          </p:cNvPr>
          <p:cNvSpPr>
            <a:spLocks noGrp="1"/>
          </p:cNvSpPr>
          <p:nvPr>
            <p:ph type="body" idx="10"/>
          </p:nvPr>
        </p:nvSpPr>
        <p:spPr>
          <a:xfrm>
            <a:off x="5921375" y="1626360"/>
            <a:ext cx="5689022" cy="4369099"/>
          </a:xfrm>
        </p:spPr>
        <p:txBody>
          <a:bodyPr/>
          <a:lstStyle/>
          <a:p>
            <a:pPr marL="0" indent="0">
              <a:buNone/>
            </a:pPr>
            <a:r>
              <a:rPr lang="en-US" b="0" i="0">
                <a:solidFill>
                  <a:schemeClr val="bg1"/>
                </a:solidFill>
                <a:effectLst/>
                <a:latin typeface="Open Sans" panose="020B0606030504020204" pitchFamily="34" charset="0"/>
              </a:rPr>
              <a:t>This intersection of ABM and influencer marketing represents one of the most promising frontiers for B2B marketing, especially when it comes to the pursuit of enterprise customers.</a:t>
            </a:r>
            <a:endParaRPr lang="en-US">
              <a:solidFill>
                <a:schemeClr val="bg1"/>
              </a:solidFill>
            </a:endParaRPr>
          </a:p>
        </p:txBody>
      </p:sp>
      <p:sp>
        <p:nvSpPr>
          <p:cNvPr id="6" name="TextBox 5">
            <a:extLst>
              <a:ext uri="{FF2B5EF4-FFF2-40B4-BE49-F238E27FC236}">
                <a16:creationId xmlns:a16="http://schemas.microsoft.com/office/drawing/2014/main" id="{A9A5B70A-DB9C-84F3-80BA-3B6C904035E1}"/>
              </a:ext>
            </a:extLst>
          </p:cNvPr>
          <p:cNvSpPr txBox="1"/>
          <p:nvPr/>
        </p:nvSpPr>
        <p:spPr>
          <a:xfrm>
            <a:off x="8591261" y="3884325"/>
            <a:ext cx="609834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venir Book" panose="02000503020000020003" pitchFamily="2" charset="0"/>
                <a:ea typeface="+mn-ea"/>
                <a:cs typeface="+mn-cs"/>
              </a:rPr>
              <a:t>Nick Nelson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venir Book" panose="02000503020000020003" pitchFamily="2" charset="0"/>
                <a:ea typeface="+mn-ea"/>
                <a:cs typeface="+mn-cs"/>
              </a:rPr>
              <a:t>B2B Marketing, Influencer Marketing</a:t>
            </a:r>
          </a:p>
        </p:txBody>
      </p:sp>
    </p:spTree>
    <p:extLst>
      <p:ext uri="{BB962C8B-B14F-4D97-AF65-F5344CB8AC3E}">
        <p14:creationId xmlns:p14="http://schemas.microsoft.com/office/powerpoint/2010/main" val="1284538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B885-42AC-4DE8-D2A6-94CAAFF3BC2C}"/>
              </a:ext>
            </a:extLst>
          </p:cNvPr>
          <p:cNvSpPr>
            <a:spLocks noGrp="1"/>
          </p:cNvSpPr>
          <p:nvPr>
            <p:ph type="ctrTitle"/>
          </p:nvPr>
        </p:nvSpPr>
        <p:spPr/>
        <p:txBody>
          <a:bodyPr lIns="91440" tIns="45720" rIns="91440" bIns="45720" anchor="b">
            <a:normAutofit/>
          </a:bodyPr>
          <a:lstStyle/>
          <a:p>
            <a:r>
              <a:rPr lang="en-US">
                <a:latin typeface="Avenir Black"/>
              </a:rPr>
              <a:t>Account Based Marketing</a:t>
            </a:r>
            <a:endParaRPr lang="en-US"/>
          </a:p>
        </p:txBody>
      </p:sp>
      <p:sp>
        <p:nvSpPr>
          <p:cNvPr id="3" name="Text Placeholder 2">
            <a:extLst>
              <a:ext uri="{FF2B5EF4-FFF2-40B4-BE49-F238E27FC236}">
                <a16:creationId xmlns:a16="http://schemas.microsoft.com/office/drawing/2014/main" id="{5129ED5A-E191-862F-FA97-AC83F3AD6430}"/>
              </a:ext>
            </a:extLst>
          </p:cNvPr>
          <p:cNvSpPr>
            <a:spLocks noGrp="1"/>
          </p:cNvSpPr>
          <p:nvPr>
            <p:ph type="body" idx="10"/>
          </p:nvPr>
        </p:nvSpPr>
        <p:spPr>
          <a:xfrm>
            <a:off x="7571056" y="1720630"/>
            <a:ext cx="4213966" cy="4369099"/>
          </a:xfrm>
        </p:spPr>
        <p:txBody>
          <a:bodyPr/>
          <a:lstStyle/>
          <a:p>
            <a:pPr marL="0" indent="0">
              <a:buNone/>
            </a:pPr>
            <a:r>
              <a:rPr lang="en-US"/>
              <a:t>As the saying goes, </a:t>
            </a:r>
            <a:r>
              <a:rPr lang="en-US" b="1" i="1">
                <a:solidFill>
                  <a:srgbClr val="0070C0"/>
                </a:solidFill>
              </a:rPr>
              <a:t>if you’re talking to everyone, you’re talking to no one. </a:t>
            </a:r>
          </a:p>
          <a:p>
            <a:pPr marL="0" indent="0">
              <a:buNone/>
            </a:pPr>
            <a:r>
              <a:rPr lang="en-US" b="1">
                <a:solidFill>
                  <a:srgbClr val="0070C0"/>
                </a:solidFill>
              </a:rPr>
              <a:t>ABM</a:t>
            </a:r>
            <a:r>
              <a:rPr lang="en-US"/>
              <a:t> provides a focused framework for pursuing your ideal prospective customers.</a:t>
            </a:r>
          </a:p>
        </p:txBody>
      </p:sp>
      <p:pic>
        <p:nvPicPr>
          <p:cNvPr id="3074" name="Picture 2">
            <a:extLst>
              <a:ext uri="{FF2B5EF4-FFF2-40B4-BE49-F238E27FC236}">
                <a16:creationId xmlns:a16="http://schemas.microsoft.com/office/drawing/2014/main" id="{9FF78BF3-A1E9-01C0-4354-64BAB89CE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6513"/>
            <a:ext cx="7571056" cy="435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5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B885-42AC-4DE8-D2A6-94CAAFF3BC2C}"/>
              </a:ext>
            </a:extLst>
          </p:cNvPr>
          <p:cNvSpPr>
            <a:spLocks noGrp="1"/>
          </p:cNvSpPr>
          <p:nvPr>
            <p:ph type="ctrTitle"/>
          </p:nvPr>
        </p:nvSpPr>
        <p:spPr/>
        <p:txBody>
          <a:bodyPr lIns="91440" tIns="45720" rIns="91440" bIns="45720" anchor="b">
            <a:normAutofit/>
          </a:bodyPr>
          <a:lstStyle/>
          <a:p>
            <a:r>
              <a:rPr lang="en-US">
                <a:latin typeface="Avenir Black"/>
              </a:rPr>
              <a:t>Influence Based Marketing</a:t>
            </a:r>
            <a:endParaRPr lang="en-US"/>
          </a:p>
        </p:txBody>
      </p:sp>
      <p:sp>
        <p:nvSpPr>
          <p:cNvPr id="3" name="Text Placeholder 2">
            <a:extLst>
              <a:ext uri="{FF2B5EF4-FFF2-40B4-BE49-F238E27FC236}">
                <a16:creationId xmlns:a16="http://schemas.microsoft.com/office/drawing/2014/main" id="{5129ED5A-E191-862F-FA97-AC83F3AD6430}"/>
              </a:ext>
            </a:extLst>
          </p:cNvPr>
          <p:cNvSpPr>
            <a:spLocks noGrp="1"/>
          </p:cNvSpPr>
          <p:nvPr>
            <p:ph type="body" idx="10"/>
          </p:nvPr>
        </p:nvSpPr>
        <p:spPr>
          <a:xfrm>
            <a:off x="7121352" y="2378631"/>
            <a:ext cx="4213966" cy="4369099"/>
          </a:xfrm>
        </p:spPr>
        <p:txBody>
          <a:bodyPr/>
          <a:lstStyle/>
          <a:p>
            <a:pPr marL="0" indent="0">
              <a:buNone/>
            </a:pPr>
            <a:r>
              <a:rPr lang="en-US" b="1">
                <a:solidFill>
                  <a:srgbClr val="C5D600"/>
                </a:solidFill>
              </a:rPr>
              <a:t>IBM</a:t>
            </a:r>
            <a:r>
              <a:rPr lang="en-US"/>
              <a:t> can be the perfect pairing with the approach, providing additional voices who can speak authentically and credibly to the exact people you want to reach.</a:t>
            </a:r>
          </a:p>
        </p:txBody>
      </p:sp>
      <p:pic>
        <p:nvPicPr>
          <p:cNvPr id="4" name="Picture 3" descr="Graphical user interface, text, application&#10;&#10;Description automatically generated">
            <a:extLst>
              <a:ext uri="{FF2B5EF4-FFF2-40B4-BE49-F238E27FC236}">
                <a16:creationId xmlns:a16="http://schemas.microsoft.com/office/drawing/2014/main" id="{2172C50F-4A46-D4CF-C0A6-DCED049BF1CC}"/>
              </a:ext>
            </a:extLst>
          </p:cNvPr>
          <p:cNvPicPr>
            <a:picLocks noChangeAspect="1"/>
          </p:cNvPicPr>
          <p:nvPr/>
        </p:nvPicPr>
        <p:blipFill>
          <a:blip r:embed="rId3"/>
          <a:stretch>
            <a:fillRect/>
          </a:stretch>
        </p:blipFill>
        <p:spPr>
          <a:xfrm>
            <a:off x="2025041" y="1375807"/>
            <a:ext cx="4361940" cy="5239568"/>
          </a:xfrm>
          <a:prstGeom prst="rect">
            <a:avLst/>
          </a:prstGeom>
          <a:effectLst/>
        </p:spPr>
      </p:pic>
    </p:spTree>
    <p:extLst>
      <p:ext uri="{BB962C8B-B14F-4D97-AF65-F5344CB8AC3E}">
        <p14:creationId xmlns:p14="http://schemas.microsoft.com/office/powerpoint/2010/main" val="1114256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5" descr="preencoded.png">
            <a:extLst>
              <a:ext uri="{FF2B5EF4-FFF2-40B4-BE49-F238E27FC236}">
                <a16:creationId xmlns:a16="http://schemas.microsoft.com/office/drawing/2014/main" id="{5A54D00C-05FD-AE49-A57D-2478E0F5B412}"/>
              </a:ext>
            </a:extLst>
          </p:cNvPr>
          <p:cNvPicPr>
            <a:picLocks noChangeAspect="1"/>
          </p:cNvPicPr>
          <p:nvPr/>
        </p:nvPicPr>
        <p:blipFill>
          <a:blip r:embed="rId3"/>
          <a:stretch>
            <a:fillRect/>
          </a:stretch>
        </p:blipFill>
        <p:spPr>
          <a:xfrm>
            <a:off x="1880272" y="-307256"/>
            <a:ext cx="8431456" cy="8950930"/>
          </a:xfrm>
          <a:prstGeom prst="rect">
            <a:avLst/>
          </a:prstGeom>
        </p:spPr>
      </p:pic>
      <p:sp>
        <p:nvSpPr>
          <p:cNvPr id="2" name="Title 1">
            <a:extLst>
              <a:ext uri="{FF2B5EF4-FFF2-40B4-BE49-F238E27FC236}">
                <a16:creationId xmlns:a16="http://schemas.microsoft.com/office/drawing/2014/main" id="{80F65582-E7D0-DF71-03DB-92C6F5C39B23}"/>
              </a:ext>
            </a:extLst>
          </p:cNvPr>
          <p:cNvSpPr>
            <a:spLocks noGrp="1"/>
          </p:cNvSpPr>
          <p:nvPr>
            <p:ph type="ctrTitle"/>
          </p:nvPr>
        </p:nvSpPr>
        <p:spPr/>
        <p:txBody>
          <a:bodyPr lIns="91440" tIns="45720" rIns="91440" bIns="45720" anchor="b">
            <a:normAutofit/>
          </a:bodyPr>
          <a:lstStyle/>
          <a:p>
            <a:r>
              <a:rPr lang="en-US">
                <a:latin typeface="Avenir Black"/>
              </a:rPr>
              <a:t>Tool Chart</a:t>
            </a:r>
            <a:endParaRPr lang="en-US"/>
          </a:p>
        </p:txBody>
      </p:sp>
      <p:pic>
        <p:nvPicPr>
          <p:cNvPr id="8197" name="Picture 5">
            <a:extLst>
              <a:ext uri="{FF2B5EF4-FFF2-40B4-BE49-F238E27FC236}">
                <a16:creationId xmlns:a16="http://schemas.microsoft.com/office/drawing/2014/main" id="{103C6863-2439-09D6-CEED-71ED48805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563" y="2916862"/>
            <a:ext cx="33782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C65F03FB-3CD8-16B5-C7BB-0D5D9F59B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982" y="4575636"/>
            <a:ext cx="2694053" cy="101411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2B291FD2-65BE-B3A8-89B8-A97D37771C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3531" y="5772055"/>
            <a:ext cx="2431007" cy="7313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A67E9F55-CF8F-9D20-E116-4C99523E0B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982" y="3022028"/>
            <a:ext cx="15494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1DB242F2-CCCE-7446-E5FD-649A41CAD6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1728" y="1717938"/>
            <a:ext cx="1356601" cy="571563"/>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a:extLst>
              <a:ext uri="{FF2B5EF4-FFF2-40B4-BE49-F238E27FC236}">
                <a16:creationId xmlns:a16="http://schemas.microsoft.com/office/drawing/2014/main" id="{19D0FB9A-DCFC-C229-22DF-141FDC2D65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93144" y="3330386"/>
            <a:ext cx="1491878" cy="48504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FB2B6CF6-D4E1-720C-31C4-5D6D8AF0D9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38218" y="2477231"/>
            <a:ext cx="1451959" cy="670906"/>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a:extLst>
              <a:ext uri="{FF2B5EF4-FFF2-40B4-BE49-F238E27FC236}">
                <a16:creationId xmlns:a16="http://schemas.microsoft.com/office/drawing/2014/main" id="{0F262CAC-4579-033F-0EDD-4B01BD95D8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56335" y="1160198"/>
            <a:ext cx="2335700" cy="533875"/>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Video camera with solid fill">
            <a:extLst>
              <a:ext uri="{FF2B5EF4-FFF2-40B4-BE49-F238E27FC236}">
                <a16:creationId xmlns:a16="http://schemas.microsoft.com/office/drawing/2014/main" id="{00882A98-207B-3736-4391-0500507964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85212" y="1389804"/>
            <a:ext cx="2174854" cy="2174854"/>
          </a:xfrm>
          <a:prstGeom prst="rect">
            <a:avLst/>
          </a:prstGeom>
        </p:spPr>
      </p:pic>
      <p:pic>
        <p:nvPicPr>
          <p:cNvPr id="8210" name="Picture 18">
            <a:extLst>
              <a:ext uri="{FF2B5EF4-FFF2-40B4-BE49-F238E27FC236}">
                <a16:creationId xmlns:a16="http://schemas.microsoft.com/office/drawing/2014/main" id="{00FE15CB-F27D-B627-4D83-07C0DC9E192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6335" y="2623111"/>
            <a:ext cx="833504" cy="399405"/>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a:extLst>
              <a:ext uri="{FF2B5EF4-FFF2-40B4-BE49-F238E27FC236}">
                <a16:creationId xmlns:a16="http://schemas.microsoft.com/office/drawing/2014/main" id="{067C869F-91B5-7565-FC89-7EA0F87C731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2063" y="670890"/>
            <a:ext cx="2949928" cy="196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5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197"/>
                                        </p:tgtEl>
                                        <p:attrNameLst>
                                          <p:attrName>style.visibility</p:attrName>
                                        </p:attrNameLst>
                                      </p:cBhvr>
                                      <p:to>
                                        <p:strVal val="visible"/>
                                      </p:to>
                                    </p:set>
                                    <p:animEffect transition="in" filter="fade">
                                      <p:cBhvr>
                                        <p:cTn id="13" dur="1000"/>
                                        <p:tgtEl>
                                          <p:spTgt spid="8197"/>
                                        </p:tgtEl>
                                      </p:cBhvr>
                                    </p:animEffect>
                                    <p:anim calcmode="lin" valueType="num">
                                      <p:cBhvr>
                                        <p:cTn id="14" dur="1000" fill="hold"/>
                                        <p:tgtEl>
                                          <p:spTgt spid="8197"/>
                                        </p:tgtEl>
                                        <p:attrNameLst>
                                          <p:attrName>ppt_x</p:attrName>
                                        </p:attrNameLst>
                                      </p:cBhvr>
                                      <p:tavLst>
                                        <p:tav tm="0">
                                          <p:val>
                                            <p:strVal val="#ppt_x"/>
                                          </p:val>
                                        </p:tav>
                                        <p:tav tm="100000">
                                          <p:val>
                                            <p:strVal val="#ppt_x"/>
                                          </p:val>
                                        </p:tav>
                                      </p:tavLst>
                                    </p:anim>
                                    <p:anim calcmode="lin" valueType="num">
                                      <p:cBhvr>
                                        <p:cTn id="15" dur="1000" fill="hold"/>
                                        <p:tgtEl>
                                          <p:spTgt spid="819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fade">
                                      <p:cBhvr>
                                        <p:cTn id="19" dur="1000"/>
                                        <p:tgtEl>
                                          <p:spTgt spid="8194"/>
                                        </p:tgtEl>
                                      </p:cBhvr>
                                    </p:animEffect>
                                    <p:anim calcmode="lin" valueType="num">
                                      <p:cBhvr>
                                        <p:cTn id="20" dur="1000" fill="hold"/>
                                        <p:tgtEl>
                                          <p:spTgt spid="8194"/>
                                        </p:tgtEl>
                                        <p:attrNameLst>
                                          <p:attrName>ppt_x</p:attrName>
                                        </p:attrNameLst>
                                      </p:cBhvr>
                                      <p:tavLst>
                                        <p:tav tm="0">
                                          <p:val>
                                            <p:strVal val="#ppt_x"/>
                                          </p:val>
                                        </p:tav>
                                        <p:tav tm="100000">
                                          <p:val>
                                            <p:strVal val="#ppt_x"/>
                                          </p:val>
                                        </p:tav>
                                      </p:tavLst>
                                    </p:anim>
                                    <p:anim calcmode="lin" valueType="num">
                                      <p:cBhvr>
                                        <p:cTn id="21" dur="1000" fill="hold"/>
                                        <p:tgtEl>
                                          <p:spTgt spid="819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1000"/>
                                        <p:tgtEl>
                                          <p:spTgt spid="8195"/>
                                        </p:tgtEl>
                                      </p:cBhvr>
                                    </p:animEffect>
                                    <p:anim calcmode="lin" valueType="num">
                                      <p:cBhvr>
                                        <p:cTn id="26" dur="1000" fill="hold"/>
                                        <p:tgtEl>
                                          <p:spTgt spid="8195"/>
                                        </p:tgtEl>
                                        <p:attrNameLst>
                                          <p:attrName>ppt_x</p:attrName>
                                        </p:attrNameLst>
                                      </p:cBhvr>
                                      <p:tavLst>
                                        <p:tav tm="0">
                                          <p:val>
                                            <p:strVal val="#ppt_x"/>
                                          </p:val>
                                        </p:tav>
                                        <p:tav tm="100000">
                                          <p:val>
                                            <p:strVal val="#ppt_x"/>
                                          </p:val>
                                        </p:tav>
                                      </p:tavLst>
                                    </p:anim>
                                    <p:anim calcmode="lin" valueType="num">
                                      <p:cBhvr>
                                        <p:cTn id="27" dur="1000" fill="hold"/>
                                        <p:tgtEl>
                                          <p:spTgt spid="819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8196"/>
                                        </p:tgtEl>
                                        <p:attrNameLst>
                                          <p:attrName>style.visibility</p:attrName>
                                        </p:attrNameLst>
                                      </p:cBhvr>
                                      <p:to>
                                        <p:strVal val="visible"/>
                                      </p:to>
                                    </p:set>
                                    <p:animEffect transition="in" filter="fade">
                                      <p:cBhvr>
                                        <p:cTn id="31" dur="1000"/>
                                        <p:tgtEl>
                                          <p:spTgt spid="8196"/>
                                        </p:tgtEl>
                                      </p:cBhvr>
                                    </p:animEffect>
                                    <p:anim calcmode="lin" valueType="num">
                                      <p:cBhvr>
                                        <p:cTn id="32" dur="1000" fill="hold"/>
                                        <p:tgtEl>
                                          <p:spTgt spid="8196"/>
                                        </p:tgtEl>
                                        <p:attrNameLst>
                                          <p:attrName>ppt_x</p:attrName>
                                        </p:attrNameLst>
                                      </p:cBhvr>
                                      <p:tavLst>
                                        <p:tav tm="0">
                                          <p:val>
                                            <p:strVal val="#ppt_x"/>
                                          </p:val>
                                        </p:tav>
                                        <p:tav tm="100000">
                                          <p:val>
                                            <p:strVal val="#ppt_x"/>
                                          </p:val>
                                        </p:tav>
                                      </p:tavLst>
                                    </p:anim>
                                    <p:anim calcmode="lin" valueType="num">
                                      <p:cBhvr>
                                        <p:cTn id="33" dur="1000" fill="hold"/>
                                        <p:tgtEl>
                                          <p:spTgt spid="819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fade">
                                      <p:cBhvr>
                                        <p:cTn id="37" dur="1000"/>
                                        <p:tgtEl>
                                          <p:spTgt spid="8200"/>
                                        </p:tgtEl>
                                      </p:cBhvr>
                                    </p:animEffect>
                                    <p:anim calcmode="lin" valueType="num">
                                      <p:cBhvr>
                                        <p:cTn id="38" dur="1000" fill="hold"/>
                                        <p:tgtEl>
                                          <p:spTgt spid="8200"/>
                                        </p:tgtEl>
                                        <p:attrNameLst>
                                          <p:attrName>ppt_x</p:attrName>
                                        </p:attrNameLst>
                                      </p:cBhvr>
                                      <p:tavLst>
                                        <p:tav tm="0">
                                          <p:val>
                                            <p:strVal val="#ppt_x"/>
                                          </p:val>
                                        </p:tav>
                                        <p:tav tm="100000">
                                          <p:val>
                                            <p:strVal val="#ppt_x"/>
                                          </p:val>
                                        </p:tav>
                                      </p:tavLst>
                                    </p:anim>
                                    <p:anim calcmode="lin" valueType="num">
                                      <p:cBhvr>
                                        <p:cTn id="39" dur="1000" fill="hold"/>
                                        <p:tgtEl>
                                          <p:spTgt spid="820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8201"/>
                                        </p:tgtEl>
                                        <p:attrNameLst>
                                          <p:attrName>style.visibility</p:attrName>
                                        </p:attrNameLst>
                                      </p:cBhvr>
                                      <p:to>
                                        <p:strVal val="visible"/>
                                      </p:to>
                                    </p:set>
                                    <p:animEffect transition="in" filter="fade">
                                      <p:cBhvr>
                                        <p:cTn id="43" dur="1000"/>
                                        <p:tgtEl>
                                          <p:spTgt spid="8201"/>
                                        </p:tgtEl>
                                      </p:cBhvr>
                                    </p:animEffect>
                                    <p:anim calcmode="lin" valueType="num">
                                      <p:cBhvr>
                                        <p:cTn id="44" dur="1000" fill="hold"/>
                                        <p:tgtEl>
                                          <p:spTgt spid="8201"/>
                                        </p:tgtEl>
                                        <p:attrNameLst>
                                          <p:attrName>ppt_x</p:attrName>
                                        </p:attrNameLst>
                                      </p:cBhvr>
                                      <p:tavLst>
                                        <p:tav tm="0">
                                          <p:val>
                                            <p:strVal val="#ppt_x"/>
                                          </p:val>
                                        </p:tav>
                                        <p:tav tm="100000">
                                          <p:val>
                                            <p:strVal val="#ppt_x"/>
                                          </p:val>
                                        </p:tav>
                                      </p:tavLst>
                                    </p:anim>
                                    <p:anim calcmode="lin" valueType="num">
                                      <p:cBhvr>
                                        <p:cTn id="45" dur="1000" fill="hold"/>
                                        <p:tgtEl>
                                          <p:spTgt spid="820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8202"/>
                                        </p:tgtEl>
                                        <p:attrNameLst>
                                          <p:attrName>style.visibility</p:attrName>
                                        </p:attrNameLst>
                                      </p:cBhvr>
                                      <p:to>
                                        <p:strVal val="visible"/>
                                      </p:to>
                                    </p:set>
                                    <p:animEffect transition="in" filter="fade">
                                      <p:cBhvr>
                                        <p:cTn id="49" dur="1000"/>
                                        <p:tgtEl>
                                          <p:spTgt spid="8202"/>
                                        </p:tgtEl>
                                      </p:cBhvr>
                                    </p:animEffect>
                                    <p:anim calcmode="lin" valueType="num">
                                      <p:cBhvr>
                                        <p:cTn id="50" dur="1000" fill="hold"/>
                                        <p:tgtEl>
                                          <p:spTgt spid="8202"/>
                                        </p:tgtEl>
                                        <p:attrNameLst>
                                          <p:attrName>ppt_x</p:attrName>
                                        </p:attrNameLst>
                                      </p:cBhvr>
                                      <p:tavLst>
                                        <p:tav tm="0">
                                          <p:val>
                                            <p:strVal val="#ppt_x"/>
                                          </p:val>
                                        </p:tav>
                                        <p:tav tm="100000">
                                          <p:val>
                                            <p:strVal val="#ppt_x"/>
                                          </p:val>
                                        </p:tav>
                                      </p:tavLst>
                                    </p:anim>
                                    <p:anim calcmode="lin" valueType="num">
                                      <p:cBhvr>
                                        <p:cTn id="51" dur="1000" fill="hold"/>
                                        <p:tgtEl>
                                          <p:spTgt spid="8202"/>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8203"/>
                                        </p:tgtEl>
                                        <p:attrNameLst>
                                          <p:attrName>style.visibility</p:attrName>
                                        </p:attrNameLst>
                                      </p:cBhvr>
                                      <p:to>
                                        <p:strVal val="visible"/>
                                      </p:to>
                                    </p:set>
                                    <p:animEffect transition="in" filter="fade">
                                      <p:cBhvr>
                                        <p:cTn id="55" dur="1000"/>
                                        <p:tgtEl>
                                          <p:spTgt spid="8203"/>
                                        </p:tgtEl>
                                      </p:cBhvr>
                                    </p:animEffect>
                                    <p:anim calcmode="lin" valueType="num">
                                      <p:cBhvr>
                                        <p:cTn id="56" dur="1000" fill="hold"/>
                                        <p:tgtEl>
                                          <p:spTgt spid="8203"/>
                                        </p:tgtEl>
                                        <p:attrNameLst>
                                          <p:attrName>ppt_x</p:attrName>
                                        </p:attrNameLst>
                                      </p:cBhvr>
                                      <p:tavLst>
                                        <p:tav tm="0">
                                          <p:val>
                                            <p:strVal val="#ppt_x"/>
                                          </p:val>
                                        </p:tav>
                                        <p:tav tm="100000">
                                          <p:val>
                                            <p:strVal val="#ppt_x"/>
                                          </p:val>
                                        </p:tav>
                                      </p:tavLst>
                                    </p:anim>
                                    <p:anim calcmode="lin" valueType="num">
                                      <p:cBhvr>
                                        <p:cTn id="57" dur="1000" fill="hold"/>
                                        <p:tgtEl>
                                          <p:spTgt spid="820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8210"/>
                                        </p:tgtEl>
                                        <p:attrNameLst>
                                          <p:attrName>style.visibility</p:attrName>
                                        </p:attrNameLst>
                                      </p:cBhvr>
                                      <p:to>
                                        <p:strVal val="visible"/>
                                      </p:to>
                                    </p:set>
                                    <p:animEffect transition="in" filter="fade">
                                      <p:cBhvr>
                                        <p:cTn id="67" dur="1000"/>
                                        <p:tgtEl>
                                          <p:spTgt spid="8210"/>
                                        </p:tgtEl>
                                      </p:cBhvr>
                                    </p:animEffect>
                                    <p:anim calcmode="lin" valueType="num">
                                      <p:cBhvr>
                                        <p:cTn id="68" dur="1000" fill="hold"/>
                                        <p:tgtEl>
                                          <p:spTgt spid="8210"/>
                                        </p:tgtEl>
                                        <p:attrNameLst>
                                          <p:attrName>ppt_x</p:attrName>
                                        </p:attrNameLst>
                                      </p:cBhvr>
                                      <p:tavLst>
                                        <p:tav tm="0">
                                          <p:val>
                                            <p:strVal val="#ppt_x"/>
                                          </p:val>
                                        </p:tav>
                                        <p:tav tm="100000">
                                          <p:val>
                                            <p:strVal val="#ppt_x"/>
                                          </p:val>
                                        </p:tav>
                                      </p:tavLst>
                                    </p:anim>
                                    <p:anim calcmode="lin" valueType="num">
                                      <p:cBhvr>
                                        <p:cTn id="69" dur="1000" fill="hold"/>
                                        <p:tgtEl>
                                          <p:spTgt spid="821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8212"/>
                                        </p:tgtEl>
                                        <p:attrNameLst>
                                          <p:attrName>style.visibility</p:attrName>
                                        </p:attrNameLst>
                                      </p:cBhvr>
                                      <p:to>
                                        <p:strVal val="visible"/>
                                      </p:to>
                                    </p:set>
                                    <p:animEffect transition="in" filter="fade">
                                      <p:cBhvr>
                                        <p:cTn id="72" dur="1000"/>
                                        <p:tgtEl>
                                          <p:spTgt spid="8212"/>
                                        </p:tgtEl>
                                      </p:cBhvr>
                                    </p:animEffect>
                                    <p:anim calcmode="lin" valueType="num">
                                      <p:cBhvr>
                                        <p:cTn id="73" dur="1000" fill="hold"/>
                                        <p:tgtEl>
                                          <p:spTgt spid="8212"/>
                                        </p:tgtEl>
                                        <p:attrNameLst>
                                          <p:attrName>ppt_x</p:attrName>
                                        </p:attrNameLst>
                                      </p:cBhvr>
                                      <p:tavLst>
                                        <p:tav tm="0">
                                          <p:val>
                                            <p:strVal val="#ppt_x"/>
                                          </p:val>
                                        </p:tav>
                                        <p:tav tm="100000">
                                          <p:val>
                                            <p:strVal val="#ppt_x"/>
                                          </p:val>
                                        </p:tav>
                                      </p:tavLst>
                                    </p:anim>
                                    <p:anim calcmode="lin" valueType="num">
                                      <p:cBhvr>
                                        <p:cTn id="74" dur="1000" fill="hold"/>
                                        <p:tgtEl>
                                          <p:spTgt spid="8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DC1C-9B59-8683-A82E-682674872D62}"/>
              </a:ext>
            </a:extLst>
          </p:cNvPr>
          <p:cNvSpPr>
            <a:spLocks noGrp="1"/>
          </p:cNvSpPr>
          <p:nvPr>
            <p:ph type="ctrTitle"/>
          </p:nvPr>
        </p:nvSpPr>
        <p:spPr/>
        <p:txBody>
          <a:bodyPr lIns="91440" tIns="45720" rIns="91440" bIns="45720" anchor="b">
            <a:normAutofit/>
          </a:bodyPr>
          <a:lstStyle/>
          <a:p>
            <a:r>
              <a:rPr lang="en-US">
                <a:latin typeface="Avenir Black"/>
              </a:rPr>
              <a:t>Toolkit Links</a:t>
            </a:r>
            <a:endParaRPr lang="en-US"/>
          </a:p>
        </p:txBody>
      </p:sp>
      <p:sp>
        <p:nvSpPr>
          <p:cNvPr id="3" name="Text Placeholder 2">
            <a:extLst>
              <a:ext uri="{FF2B5EF4-FFF2-40B4-BE49-F238E27FC236}">
                <a16:creationId xmlns:a16="http://schemas.microsoft.com/office/drawing/2014/main" id="{8261E74B-54F1-A0EA-025E-42BCA6DFBF17}"/>
              </a:ext>
            </a:extLst>
          </p:cNvPr>
          <p:cNvSpPr>
            <a:spLocks noGrp="1"/>
          </p:cNvSpPr>
          <p:nvPr>
            <p:ph type="body" idx="10"/>
          </p:nvPr>
        </p:nvSpPr>
        <p:spPr>
          <a:xfrm>
            <a:off x="1277287" y="1828615"/>
            <a:ext cx="4520840" cy="4845032"/>
          </a:xfrm>
        </p:spPr>
        <p:txBody>
          <a:bodyPr lIns="91440" tIns="45720" rIns="91440" bIns="45720" anchor="t"/>
          <a:lstStyle/>
          <a:p>
            <a:r>
              <a:rPr lang="en-US" sz="1400">
                <a:latin typeface="Avenir Book"/>
              </a:rPr>
              <a:t>Social Media Scheduling: </a:t>
            </a:r>
            <a:r>
              <a:rPr lang="en-US" sz="1400" u="sng">
                <a:latin typeface="Avenir Book"/>
                <a:hlinkClick r:id="rId2"/>
              </a:rPr>
              <a:t>Hootsuite and </a:t>
            </a:r>
            <a:r>
              <a:rPr lang="en-US" sz="1400">
                <a:latin typeface="Avenir Book"/>
                <a:hlinkClick r:id="rId3"/>
              </a:rPr>
              <a:t>Buffer</a:t>
            </a:r>
          </a:p>
          <a:p>
            <a:r>
              <a:rPr lang="en-US" sz="1400">
                <a:latin typeface="Avenir Book"/>
              </a:rPr>
              <a:t>Graphics:  </a:t>
            </a:r>
            <a:r>
              <a:rPr lang="en-US" sz="1400" b="1">
                <a:latin typeface="Avenir Book"/>
                <a:hlinkClick r:id="rId4"/>
              </a:rPr>
              <a:t>Canva</a:t>
            </a:r>
          </a:p>
          <a:p>
            <a:r>
              <a:rPr lang="en-US" sz="1400" b="1">
                <a:latin typeface="Avenir Book"/>
              </a:rPr>
              <a:t>Video Creator: </a:t>
            </a:r>
            <a:r>
              <a:rPr lang="en-US" sz="1400">
                <a:latin typeface="Avenir Book"/>
                <a:hlinkClick r:id="rId5"/>
              </a:rPr>
              <a:t>Animoto, Adobe Express</a:t>
            </a:r>
            <a:endParaRPr lang="en-US" sz="1400" b="1">
              <a:latin typeface="Avenir Book"/>
              <a:hlinkClick r:id="rId5"/>
            </a:endParaRPr>
          </a:p>
          <a:p>
            <a:r>
              <a:rPr lang="en-US" sz="1400" b="1">
                <a:latin typeface="Avenir Book"/>
              </a:rPr>
              <a:t>Real-time Analytics: </a:t>
            </a:r>
            <a:r>
              <a:rPr lang="en-US" sz="1400" b="1">
                <a:latin typeface="Avenir Book"/>
                <a:hlinkClick r:id="rId6"/>
              </a:rPr>
              <a:t>Google Analytics</a:t>
            </a:r>
            <a:endParaRPr lang="en-US" sz="1400" b="1">
              <a:latin typeface="Avenir Book"/>
            </a:endParaRPr>
          </a:p>
          <a:p>
            <a:r>
              <a:rPr lang="en-US" sz="1400" b="1">
                <a:latin typeface="Avenir Book"/>
              </a:rPr>
              <a:t>CRM: </a:t>
            </a:r>
            <a:r>
              <a:rPr lang="en-US" sz="1400">
                <a:latin typeface="Avenir Book"/>
                <a:hlinkClick r:id="rId7"/>
              </a:rPr>
              <a:t>HubSpot’s Free CRM</a:t>
            </a:r>
            <a:endParaRPr lang="en-US" sz="1400" b="1">
              <a:latin typeface="Avenir Book"/>
            </a:endParaRPr>
          </a:p>
          <a:p>
            <a:r>
              <a:rPr lang="en-US" sz="1400">
                <a:latin typeface="Avenir Book"/>
              </a:rPr>
              <a:t>Copy edit:  </a:t>
            </a:r>
            <a:r>
              <a:rPr lang="en-US" sz="1400">
                <a:latin typeface="Avenir Book"/>
                <a:hlinkClick r:id="rId8"/>
              </a:rPr>
              <a:t>Grammerly</a:t>
            </a:r>
            <a:endParaRPr lang="en-US" sz="1400">
              <a:latin typeface="Avenir Book"/>
            </a:endParaRPr>
          </a:p>
          <a:p>
            <a:r>
              <a:rPr lang="en-US" sz="1400">
                <a:latin typeface="Avenir Book"/>
              </a:rPr>
              <a:t>Surveys: </a:t>
            </a:r>
            <a:r>
              <a:rPr lang="en-US" sz="1400">
                <a:latin typeface="Avenir Book"/>
                <a:hlinkClick r:id="rId9"/>
              </a:rPr>
              <a:t>SurveyMonkey</a:t>
            </a:r>
            <a:endParaRPr lang="en-US" sz="1400">
              <a:latin typeface="Avenir Book"/>
            </a:endParaRPr>
          </a:p>
          <a:p>
            <a:r>
              <a:rPr lang="en-US" sz="1400">
                <a:latin typeface="Avenir Book"/>
              </a:rPr>
              <a:t>Email Marketing:  </a:t>
            </a:r>
            <a:r>
              <a:rPr lang="en-US" sz="1400">
                <a:latin typeface="Avenir Book"/>
                <a:hlinkClick r:id="rId10"/>
              </a:rPr>
              <a:t>Mailchimp</a:t>
            </a:r>
          </a:p>
          <a:p>
            <a:r>
              <a:rPr lang="en-US" sz="1400" u="sng">
                <a:latin typeface="Avenir Book"/>
                <a:hlinkClick r:id="rId11"/>
              </a:rPr>
              <a:t>Medica notifications: Google Alerts or </a:t>
            </a:r>
            <a:r>
              <a:rPr lang="en-US" sz="1400" u="sng">
                <a:latin typeface="Avenir Book"/>
                <a:hlinkClick r:id="rId12"/>
              </a:rPr>
              <a:t>free Talkwalker Alerts service</a:t>
            </a:r>
            <a:endParaRPr lang="en-US" sz="1400">
              <a:latin typeface="Avenir Book"/>
            </a:endParaRPr>
          </a:p>
          <a:p>
            <a:r>
              <a:rPr lang="en-US" sz="1400" u="sng">
                <a:latin typeface="Avenir Book"/>
                <a:hlinkClick r:id="rId13"/>
              </a:rPr>
              <a:t>QR Code Generator</a:t>
            </a:r>
            <a:endParaRPr lang="en-US" sz="1400" u="sng">
              <a:latin typeface="Avenir Book"/>
            </a:endParaRPr>
          </a:p>
          <a:p>
            <a:endParaRPr lang="en-US" sz="1400" b="1">
              <a:latin typeface="Avenir Book"/>
            </a:endParaRPr>
          </a:p>
        </p:txBody>
      </p:sp>
      <p:sp>
        <p:nvSpPr>
          <p:cNvPr id="4" name="Text Placeholder 3">
            <a:extLst>
              <a:ext uri="{FF2B5EF4-FFF2-40B4-BE49-F238E27FC236}">
                <a16:creationId xmlns:a16="http://schemas.microsoft.com/office/drawing/2014/main" id="{46E27C84-4346-69E9-8244-8C0D321B74AF}"/>
              </a:ext>
            </a:extLst>
          </p:cNvPr>
          <p:cNvSpPr>
            <a:spLocks noGrp="1"/>
          </p:cNvSpPr>
          <p:nvPr>
            <p:ph type="body" idx="11"/>
          </p:nvPr>
        </p:nvSpPr>
        <p:spPr>
          <a:xfrm>
            <a:off x="6393875" y="1828615"/>
            <a:ext cx="4520840" cy="3645593"/>
          </a:xfrm>
        </p:spPr>
        <p:txBody>
          <a:bodyPr lIns="91440" tIns="45720" rIns="91440" bIns="45720" anchor="t"/>
          <a:lstStyle/>
          <a:p>
            <a:r>
              <a:rPr lang="en-US" sz="1400" b="1">
                <a:hlinkClick r:id="rId14"/>
              </a:rPr>
              <a:t>Sprout Social</a:t>
            </a:r>
            <a:endParaRPr lang="en-US" sz="1400"/>
          </a:p>
          <a:p>
            <a:r>
              <a:rPr lang="en-US" sz="1400">
                <a:latin typeface="Avenir Book"/>
                <a:hlinkClick r:id="rId15"/>
              </a:rPr>
              <a:t>Venngage</a:t>
            </a:r>
          </a:p>
          <a:p>
            <a:r>
              <a:rPr lang="en-US" sz="1400">
                <a:latin typeface="Avenir Book"/>
                <a:hlinkClick r:id="rId16"/>
              </a:rPr>
              <a:t>Biteable</a:t>
            </a:r>
            <a:endParaRPr lang="en-US" sz="1400">
              <a:latin typeface="Avenir Book"/>
            </a:endParaRPr>
          </a:p>
          <a:p>
            <a:r>
              <a:rPr lang="en-US" sz="1400">
                <a:latin typeface="Avenir Book"/>
                <a:hlinkClick r:id="rId17"/>
              </a:rPr>
              <a:t>SEMRush</a:t>
            </a:r>
            <a:endParaRPr lang="en-US" sz="1400"/>
          </a:p>
          <a:p>
            <a:r>
              <a:rPr lang="en-US" sz="1400">
                <a:latin typeface="Avenir Book"/>
                <a:hlinkClick r:id="rId18"/>
              </a:rPr>
              <a:t>Salesforce</a:t>
            </a:r>
            <a:r>
              <a:rPr lang="en-US" sz="1400">
                <a:latin typeface="Avenir Book"/>
              </a:rPr>
              <a:t> or </a:t>
            </a:r>
            <a:r>
              <a:rPr lang="en-US" sz="1400" err="1">
                <a:latin typeface="Avenir Book"/>
              </a:rPr>
              <a:t>Hubspot</a:t>
            </a:r>
            <a:r>
              <a:rPr lang="en-US" sz="1400">
                <a:latin typeface="Avenir Book"/>
              </a:rPr>
              <a:t> paid</a:t>
            </a:r>
          </a:p>
          <a:p>
            <a:r>
              <a:rPr lang="en-US" sz="1400">
                <a:latin typeface="Avenir Book"/>
              </a:rPr>
              <a:t>Upgraded version of </a:t>
            </a:r>
            <a:r>
              <a:rPr lang="en-US" sz="1400">
                <a:latin typeface="Avenir Book"/>
                <a:hlinkClick r:id="rId8"/>
              </a:rPr>
              <a:t>Grammerly</a:t>
            </a:r>
          </a:p>
          <a:p>
            <a:r>
              <a:rPr lang="en-US" sz="1400">
                <a:latin typeface="Avenir Book"/>
              </a:rPr>
              <a:t>Upgraded Surveys: </a:t>
            </a:r>
            <a:r>
              <a:rPr lang="en-US" sz="1400">
                <a:latin typeface="Avenir Book"/>
                <a:hlinkClick r:id="rId9"/>
              </a:rPr>
              <a:t>SurveyMonkey</a:t>
            </a:r>
          </a:p>
          <a:p>
            <a:endParaRPr lang="en-US" sz="1400">
              <a:latin typeface="Avenir Book"/>
            </a:endParaRPr>
          </a:p>
          <a:p>
            <a:endParaRPr lang="en-US" sz="1400">
              <a:latin typeface="Avenir Book"/>
            </a:endParaRPr>
          </a:p>
        </p:txBody>
      </p:sp>
      <p:sp>
        <p:nvSpPr>
          <p:cNvPr id="5" name="Text Placeholder 4">
            <a:extLst>
              <a:ext uri="{FF2B5EF4-FFF2-40B4-BE49-F238E27FC236}">
                <a16:creationId xmlns:a16="http://schemas.microsoft.com/office/drawing/2014/main" id="{442D5594-1854-551C-E139-6AEB7F2E4A76}"/>
              </a:ext>
            </a:extLst>
          </p:cNvPr>
          <p:cNvSpPr>
            <a:spLocks noGrp="1"/>
          </p:cNvSpPr>
          <p:nvPr>
            <p:ph type="body" idx="12"/>
          </p:nvPr>
        </p:nvSpPr>
        <p:spPr>
          <a:xfrm>
            <a:off x="1277285" y="1440311"/>
            <a:ext cx="4520840" cy="388304"/>
          </a:xfrm>
        </p:spPr>
        <p:txBody>
          <a:bodyPr lIns="91440" tIns="45720" rIns="91440" bIns="45720" anchor="ctr"/>
          <a:lstStyle/>
          <a:p>
            <a:r>
              <a:rPr lang="en-US"/>
              <a:t>FREE</a:t>
            </a:r>
          </a:p>
        </p:txBody>
      </p:sp>
      <p:sp>
        <p:nvSpPr>
          <p:cNvPr id="6" name="Text Placeholder 5">
            <a:extLst>
              <a:ext uri="{FF2B5EF4-FFF2-40B4-BE49-F238E27FC236}">
                <a16:creationId xmlns:a16="http://schemas.microsoft.com/office/drawing/2014/main" id="{E44DD7CD-927D-5F11-8E6E-FAC1EDD115A4}"/>
              </a:ext>
            </a:extLst>
          </p:cNvPr>
          <p:cNvSpPr>
            <a:spLocks noGrp="1"/>
          </p:cNvSpPr>
          <p:nvPr>
            <p:ph type="body" idx="13"/>
          </p:nvPr>
        </p:nvSpPr>
        <p:spPr>
          <a:xfrm>
            <a:off x="6393874" y="1440311"/>
            <a:ext cx="4520840" cy="388304"/>
          </a:xfrm>
        </p:spPr>
        <p:txBody>
          <a:bodyPr lIns="91440" tIns="45720" rIns="91440" bIns="45720" anchor="ctr"/>
          <a:lstStyle/>
          <a:p>
            <a:r>
              <a:rPr lang="en-US">
                <a:latin typeface="Avenir Black"/>
              </a:rPr>
              <a:t>REASONABLE INVESTMENT</a:t>
            </a:r>
            <a:endParaRPr lang="en-US"/>
          </a:p>
        </p:txBody>
      </p:sp>
    </p:spTree>
    <p:extLst>
      <p:ext uri="{BB962C8B-B14F-4D97-AF65-F5344CB8AC3E}">
        <p14:creationId xmlns:p14="http://schemas.microsoft.com/office/powerpoint/2010/main" val="210254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94F7E3-1A76-9D78-1FF6-0554AAEB52BC}"/>
              </a:ext>
            </a:extLst>
          </p:cNvPr>
          <p:cNvSpPr>
            <a:spLocks noGrp="1"/>
          </p:cNvSpPr>
          <p:nvPr/>
        </p:nvSpPr>
        <p:spPr>
          <a:xfrm>
            <a:off x="4332157" y="2075375"/>
            <a:ext cx="6610792" cy="2707250"/>
          </a:xfrm>
        </p:spPr>
        <p:txBody>
          <a:bodyPr lIns="91440" tIns="45720" rIns="91440" bIns="45720" anchor="ctr">
            <a:noAutofit/>
          </a:bodyPr>
          <a:lstStyle>
            <a:lvl1pPr algn="l" defTabSz="609585" rtl="0" eaLnBrk="1" latinLnBrk="0" hangingPunct="1">
              <a:lnSpc>
                <a:spcPct val="100000"/>
              </a:lnSpc>
              <a:spcBef>
                <a:spcPct val="0"/>
              </a:spcBef>
              <a:buNone/>
              <a:defRPr sz="4400" b="0" i="0" kern="1200" spc="0" baseline="0">
                <a:solidFill>
                  <a:schemeClr val="bg1"/>
                </a:solidFill>
                <a:latin typeface="Avenir Book" charset="0"/>
                <a:ea typeface="Avenir Book" charset="0"/>
                <a:cs typeface="Avenir Book" charset="0"/>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venir Book"/>
              </a:rPr>
              <a:t>In Accenture’s report, “Make Music, Not Noise,” they found that, “</a:t>
            </a:r>
            <a:r>
              <a:rPr kumimoji="0" lang="en-US" sz="4000" b="1" i="0" u="none" strike="noStrike" kern="1200" cap="none" spc="0" normalizeH="0" baseline="0" noProof="0">
                <a:ln>
                  <a:noFill/>
                </a:ln>
                <a:solidFill>
                  <a:srgbClr val="C5D600"/>
                </a:solidFill>
                <a:effectLst/>
                <a:uLnTx/>
                <a:uFillTx/>
                <a:latin typeface="Avenir Book"/>
              </a:rPr>
              <a:t>companies that help their channel partners share customer data and generate leads are 63% more likely to exceed their</a:t>
            </a:r>
            <a:r>
              <a:rPr kumimoji="0" lang="en-US" sz="3200" b="1" i="0" u="none" strike="noStrike" kern="1200" cap="none" spc="0" normalizeH="0" baseline="0" noProof="0">
                <a:ln>
                  <a:noFill/>
                </a:ln>
                <a:solidFill>
                  <a:prstClr val="white"/>
                </a:solidFill>
                <a:effectLst/>
                <a:uLnTx/>
                <a:uFillTx/>
                <a:latin typeface="Avenir Book"/>
              </a:rPr>
              <a:t> revenue goals through channel partner networks.”</a:t>
            </a:r>
            <a:endParaRPr kumimoji="0" lang="en-US" sz="3200" b="0" i="0" u="none" strike="noStrike" kern="1200" cap="none" spc="0" normalizeH="0" baseline="0" noProof="0">
              <a:ln>
                <a:noFill/>
              </a:ln>
              <a:solidFill>
                <a:prstClr val="white"/>
              </a:solidFill>
              <a:effectLst/>
              <a:uLnTx/>
              <a:uFillTx/>
              <a:latin typeface="Avenir Book"/>
            </a:endParaRPr>
          </a:p>
        </p:txBody>
      </p:sp>
      <p:pic>
        <p:nvPicPr>
          <p:cNvPr id="5" name="Picture 4" descr="A picture containing schematic&#10;&#10;Description automatically generated">
            <a:extLst>
              <a:ext uri="{FF2B5EF4-FFF2-40B4-BE49-F238E27FC236}">
                <a16:creationId xmlns:a16="http://schemas.microsoft.com/office/drawing/2014/main" id="{8E86D566-282E-BC7D-9A98-1DD49124345F}"/>
              </a:ext>
            </a:extLst>
          </p:cNvPr>
          <p:cNvPicPr>
            <a:picLocks noChangeAspect="1"/>
          </p:cNvPicPr>
          <p:nvPr/>
        </p:nvPicPr>
        <p:blipFill>
          <a:blip r:embed="rId2"/>
          <a:stretch>
            <a:fillRect/>
          </a:stretch>
        </p:blipFill>
        <p:spPr>
          <a:xfrm>
            <a:off x="1380600" y="2805947"/>
            <a:ext cx="1545236" cy="1545236"/>
          </a:xfrm>
          <a:prstGeom prst="rect">
            <a:avLst/>
          </a:prstGeom>
        </p:spPr>
      </p:pic>
      <p:sp>
        <p:nvSpPr>
          <p:cNvPr id="6" name="Title 1">
            <a:extLst>
              <a:ext uri="{FF2B5EF4-FFF2-40B4-BE49-F238E27FC236}">
                <a16:creationId xmlns:a16="http://schemas.microsoft.com/office/drawing/2014/main" id="{4336BCD9-3ED5-E854-CD40-32A1DA8A1225}"/>
              </a:ext>
            </a:extLst>
          </p:cNvPr>
          <p:cNvSpPr txBox="1">
            <a:spLocks/>
          </p:cNvSpPr>
          <p:nvPr/>
        </p:nvSpPr>
        <p:spPr>
          <a:xfrm>
            <a:off x="412173" y="2075375"/>
            <a:ext cx="3482090" cy="613062"/>
          </a:xfrm>
          <a:prstGeom prst="rect">
            <a:avLst/>
          </a:prstGeom>
        </p:spPr>
        <p:txBody>
          <a:bodyPr lIns="91440" tIns="45720" rIns="91440" bIns="45720" anchor="b">
            <a:normAutofit lnSpcReduction="10000"/>
          </a:bodyPr>
          <a:lstStyle>
            <a:lvl1pPr algn="ctr" defTabSz="914400" rtl="0" eaLnBrk="1" latinLnBrk="0" hangingPunct="1">
              <a:lnSpc>
                <a:spcPct val="90000"/>
              </a:lnSpc>
              <a:spcBef>
                <a:spcPct val="0"/>
              </a:spcBef>
              <a:buNone/>
              <a:defRPr sz="3200" b="1" i="0" kern="1200">
                <a:solidFill>
                  <a:schemeClr val="bg1"/>
                </a:solidFill>
                <a:latin typeface="Avenir Black" panose="02000503020000020003"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C5D600"/>
                </a:solidFill>
                <a:effectLst/>
                <a:uLnTx/>
                <a:uFillTx/>
                <a:latin typeface="Avenir Black"/>
                <a:ea typeface="+mj-ea"/>
                <a:cs typeface="+mj-cs"/>
              </a:rPr>
              <a:t>Scan to Download</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C5D600"/>
                </a:solidFill>
                <a:effectLst/>
                <a:uLnTx/>
                <a:uFillTx/>
                <a:latin typeface="Avenir Black"/>
                <a:ea typeface="+mj-ea"/>
                <a:cs typeface="+mj-cs"/>
              </a:rPr>
              <a:t>Presentation</a:t>
            </a:r>
            <a:endParaRPr kumimoji="0" lang="en-US" sz="2000" b="1" i="0" u="none" strike="noStrike" kern="1200" cap="none" spc="0" normalizeH="0" baseline="0" noProof="0">
              <a:ln>
                <a:noFill/>
              </a:ln>
              <a:solidFill>
                <a:srgbClr val="C5D600"/>
              </a:solidFill>
              <a:effectLst/>
              <a:uLnTx/>
              <a:uFillTx/>
              <a:latin typeface="Avenir Black" panose="02000503020000020003" pitchFamily="2" charset="0"/>
              <a:ea typeface="+mj-ea"/>
              <a:cs typeface="+mj-cs"/>
            </a:endParaRPr>
          </a:p>
        </p:txBody>
      </p:sp>
    </p:spTree>
    <p:extLst>
      <p:ext uri="{BB962C8B-B14F-4D97-AF65-F5344CB8AC3E}">
        <p14:creationId xmlns:p14="http://schemas.microsoft.com/office/powerpoint/2010/main" val="259582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8881-7732-7A79-4866-D7D573180596}"/>
              </a:ext>
            </a:extLst>
          </p:cNvPr>
          <p:cNvSpPr>
            <a:spLocks noGrp="1"/>
          </p:cNvSpPr>
          <p:nvPr>
            <p:ph type="ctrTitle"/>
          </p:nvPr>
        </p:nvSpPr>
        <p:spPr/>
        <p:txBody>
          <a:bodyPr lIns="91440" tIns="45720" rIns="91440" bIns="45720" anchor="b">
            <a:normAutofit/>
          </a:bodyPr>
          <a:lstStyle/>
          <a:p>
            <a:r>
              <a:rPr lang="en-US">
                <a:latin typeface="Avenir Black"/>
              </a:rPr>
              <a:t>THANK YOU</a:t>
            </a:r>
            <a:endParaRPr lang="en-US"/>
          </a:p>
        </p:txBody>
      </p:sp>
      <p:sp>
        <p:nvSpPr>
          <p:cNvPr id="3" name="Subtitle 2">
            <a:extLst>
              <a:ext uri="{FF2B5EF4-FFF2-40B4-BE49-F238E27FC236}">
                <a16:creationId xmlns:a16="http://schemas.microsoft.com/office/drawing/2014/main" id="{538297DD-CF6C-1175-CE63-F1C7B7918F77}"/>
              </a:ext>
            </a:extLst>
          </p:cNvPr>
          <p:cNvSpPr>
            <a:spLocks noGrp="1"/>
          </p:cNvSpPr>
          <p:nvPr>
            <p:ph type="subTitle" idx="1"/>
          </p:nvPr>
        </p:nvSpPr>
        <p:spPr/>
        <p:txBody>
          <a:bodyPr lIns="91440" tIns="45720" rIns="91440" bIns="45720" anchor="t">
            <a:normAutofit/>
          </a:bodyPr>
          <a:lstStyle/>
          <a:p>
            <a:r>
              <a:rPr lang="en-US"/>
              <a:t>Terra Bastolich, CMO</a:t>
            </a:r>
          </a:p>
        </p:txBody>
      </p:sp>
    </p:spTree>
    <p:extLst>
      <p:ext uri="{BB962C8B-B14F-4D97-AF65-F5344CB8AC3E}">
        <p14:creationId xmlns:p14="http://schemas.microsoft.com/office/powerpoint/2010/main" val="63079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440F-3228-C03D-8D2C-1EDC0016050B}"/>
              </a:ext>
            </a:extLst>
          </p:cNvPr>
          <p:cNvSpPr>
            <a:spLocks noGrp="1"/>
          </p:cNvSpPr>
          <p:nvPr>
            <p:ph type="ctrTitle"/>
          </p:nvPr>
        </p:nvSpPr>
        <p:spPr/>
        <p:txBody>
          <a:bodyPr lIns="91440" tIns="45720" rIns="91440" bIns="45720" anchor="ctr">
            <a:normAutofit/>
          </a:bodyPr>
          <a:lstStyle/>
          <a:p>
            <a:r>
              <a:rPr lang="en-US" b="0">
                <a:latin typeface="Avenir Black"/>
              </a:rPr>
              <a:t>TRENDS </a:t>
            </a:r>
            <a:r>
              <a:rPr lang="en-US"/>
              <a:t> |  </a:t>
            </a:r>
            <a:r>
              <a:rPr lang="en-US" b="0">
                <a:latin typeface="Avenir Black"/>
              </a:rPr>
              <a:t>STRATEGIES </a:t>
            </a:r>
            <a:r>
              <a:rPr lang="en-US"/>
              <a:t> |  </a:t>
            </a:r>
            <a:r>
              <a:rPr lang="en-US" b="0">
                <a:latin typeface="Avenir Black"/>
              </a:rPr>
              <a:t>TOOLS </a:t>
            </a:r>
            <a:endParaRPr lang="en-US"/>
          </a:p>
        </p:txBody>
      </p:sp>
    </p:spTree>
    <p:extLst>
      <p:ext uri="{BB962C8B-B14F-4D97-AF65-F5344CB8AC3E}">
        <p14:creationId xmlns:p14="http://schemas.microsoft.com/office/powerpoint/2010/main" val="159601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F588-AA60-8BFF-B2F3-54C44C61EE7E}"/>
              </a:ext>
            </a:extLst>
          </p:cNvPr>
          <p:cNvSpPr>
            <a:spLocks noGrp="1"/>
          </p:cNvSpPr>
          <p:nvPr>
            <p:ph type="ctrTitle"/>
          </p:nvPr>
        </p:nvSpPr>
        <p:spPr/>
        <p:txBody>
          <a:bodyPr vert="horz" lIns="91440" tIns="45720" rIns="91440" bIns="45720" rtlCol="0" anchor="b">
            <a:normAutofit/>
          </a:bodyPr>
          <a:lstStyle/>
          <a:p>
            <a:r>
              <a:rPr lang="en-US">
                <a:solidFill>
                  <a:schemeClr val="tx1"/>
                </a:solidFill>
                <a:latin typeface="Avenir Black"/>
                <a:cs typeface="Calibri Light"/>
              </a:rPr>
              <a:t>#SHIFT Happens</a:t>
            </a:r>
            <a:endParaRPr lang="en-US" kern="1200">
              <a:solidFill>
                <a:schemeClr val="tx1"/>
              </a:solidFill>
              <a:latin typeface="Avenir Black"/>
              <a:cs typeface="+mj-cs"/>
            </a:endParaRPr>
          </a:p>
        </p:txBody>
      </p:sp>
      <p:pic>
        <p:nvPicPr>
          <p:cNvPr id="3" name="Object 4" descr="preencoded.png">
            <a:extLst>
              <a:ext uri="{FF2B5EF4-FFF2-40B4-BE49-F238E27FC236}">
                <a16:creationId xmlns:a16="http://schemas.microsoft.com/office/drawing/2014/main" id="{7384C4FA-6004-03AD-0F60-E99BCD5696AB}"/>
              </a:ext>
            </a:extLst>
          </p:cNvPr>
          <p:cNvPicPr>
            <a:picLocks noChangeAspect="1"/>
          </p:cNvPicPr>
          <p:nvPr/>
        </p:nvPicPr>
        <p:blipFill>
          <a:blip r:embed="rId3"/>
          <a:stretch>
            <a:fillRect/>
          </a:stretch>
        </p:blipFill>
        <p:spPr>
          <a:xfrm>
            <a:off x="81025" y="3617391"/>
            <a:ext cx="12036774" cy="327442"/>
          </a:xfrm>
          <a:prstGeom prst="rect">
            <a:avLst/>
          </a:prstGeom>
        </p:spPr>
      </p:pic>
      <p:pic>
        <p:nvPicPr>
          <p:cNvPr id="5" name="Object 5" descr="preencoded.png">
            <a:extLst>
              <a:ext uri="{FF2B5EF4-FFF2-40B4-BE49-F238E27FC236}">
                <a16:creationId xmlns:a16="http://schemas.microsoft.com/office/drawing/2014/main" id="{8B2F4879-8390-3287-CDAE-6FC04F77B6E4}"/>
              </a:ext>
            </a:extLst>
          </p:cNvPr>
          <p:cNvPicPr>
            <a:picLocks noChangeAspect="1"/>
          </p:cNvPicPr>
          <p:nvPr/>
        </p:nvPicPr>
        <p:blipFill>
          <a:blip r:embed="rId4"/>
          <a:stretch>
            <a:fillRect/>
          </a:stretch>
        </p:blipFill>
        <p:spPr>
          <a:xfrm>
            <a:off x="735909" y="3368535"/>
            <a:ext cx="2069434" cy="825154"/>
          </a:xfrm>
          <a:prstGeom prst="rect">
            <a:avLst/>
          </a:prstGeom>
        </p:spPr>
      </p:pic>
      <p:pic>
        <p:nvPicPr>
          <p:cNvPr id="6" name="Object 6" descr="preencoded.png">
            <a:extLst>
              <a:ext uri="{FF2B5EF4-FFF2-40B4-BE49-F238E27FC236}">
                <a16:creationId xmlns:a16="http://schemas.microsoft.com/office/drawing/2014/main" id="{D42D6109-944D-14DF-B69A-F46DE8955989}"/>
              </a:ext>
            </a:extLst>
          </p:cNvPr>
          <p:cNvPicPr>
            <a:picLocks noChangeAspect="1"/>
          </p:cNvPicPr>
          <p:nvPr/>
        </p:nvPicPr>
        <p:blipFill>
          <a:blip r:embed="rId5"/>
          <a:stretch>
            <a:fillRect/>
          </a:stretch>
        </p:blipFill>
        <p:spPr>
          <a:xfrm>
            <a:off x="3621766" y="3368535"/>
            <a:ext cx="2069434" cy="825154"/>
          </a:xfrm>
          <a:prstGeom prst="rect">
            <a:avLst/>
          </a:prstGeom>
        </p:spPr>
      </p:pic>
      <p:pic>
        <p:nvPicPr>
          <p:cNvPr id="7" name="Object 7" descr="preencoded.png">
            <a:extLst>
              <a:ext uri="{FF2B5EF4-FFF2-40B4-BE49-F238E27FC236}">
                <a16:creationId xmlns:a16="http://schemas.microsoft.com/office/drawing/2014/main" id="{BAAE4778-5405-C9CD-AA6D-33C881898FC3}"/>
              </a:ext>
            </a:extLst>
          </p:cNvPr>
          <p:cNvPicPr>
            <a:picLocks noChangeAspect="1"/>
          </p:cNvPicPr>
          <p:nvPr/>
        </p:nvPicPr>
        <p:blipFill>
          <a:blip r:embed="rId6"/>
          <a:stretch>
            <a:fillRect/>
          </a:stretch>
        </p:blipFill>
        <p:spPr>
          <a:xfrm>
            <a:off x="6507623" y="3368535"/>
            <a:ext cx="2069434" cy="825154"/>
          </a:xfrm>
          <a:prstGeom prst="rect">
            <a:avLst/>
          </a:prstGeom>
        </p:spPr>
      </p:pic>
      <p:pic>
        <p:nvPicPr>
          <p:cNvPr id="8" name="Object 8" descr="preencoded.png">
            <a:extLst>
              <a:ext uri="{FF2B5EF4-FFF2-40B4-BE49-F238E27FC236}">
                <a16:creationId xmlns:a16="http://schemas.microsoft.com/office/drawing/2014/main" id="{811B778A-9C95-D390-3049-461DCE159A55}"/>
              </a:ext>
            </a:extLst>
          </p:cNvPr>
          <p:cNvPicPr>
            <a:picLocks noChangeAspect="1"/>
          </p:cNvPicPr>
          <p:nvPr/>
        </p:nvPicPr>
        <p:blipFill>
          <a:blip r:embed="rId7"/>
          <a:stretch>
            <a:fillRect/>
          </a:stretch>
        </p:blipFill>
        <p:spPr>
          <a:xfrm>
            <a:off x="9393480" y="3368535"/>
            <a:ext cx="2069434" cy="825154"/>
          </a:xfrm>
          <a:prstGeom prst="rect">
            <a:avLst/>
          </a:prstGeom>
        </p:spPr>
      </p:pic>
      <p:pic>
        <p:nvPicPr>
          <p:cNvPr id="9" name="Object 9" descr="preencoded.png">
            <a:extLst>
              <a:ext uri="{FF2B5EF4-FFF2-40B4-BE49-F238E27FC236}">
                <a16:creationId xmlns:a16="http://schemas.microsoft.com/office/drawing/2014/main" id="{11091B9E-A54B-0A2E-1D2C-8AAC8777B28B}"/>
              </a:ext>
            </a:extLst>
          </p:cNvPr>
          <p:cNvPicPr>
            <a:picLocks noChangeAspect="1"/>
          </p:cNvPicPr>
          <p:nvPr/>
        </p:nvPicPr>
        <p:blipFill>
          <a:blip r:embed="rId8"/>
          <a:stretch>
            <a:fillRect/>
          </a:stretch>
        </p:blipFill>
        <p:spPr>
          <a:xfrm>
            <a:off x="1338403" y="2336110"/>
            <a:ext cx="864447" cy="864447"/>
          </a:xfrm>
          <a:prstGeom prst="rect">
            <a:avLst/>
          </a:prstGeom>
        </p:spPr>
      </p:pic>
      <p:pic>
        <p:nvPicPr>
          <p:cNvPr id="11" name="Object 11" descr="preencoded.png">
            <a:extLst>
              <a:ext uri="{FF2B5EF4-FFF2-40B4-BE49-F238E27FC236}">
                <a16:creationId xmlns:a16="http://schemas.microsoft.com/office/drawing/2014/main" id="{86160477-4145-56FF-518A-21EC7C4F0853}"/>
              </a:ext>
            </a:extLst>
          </p:cNvPr>
          <p:cNvPicPr>
            <a:picLocks noChangeAspect="1"/>
          </p:cNvPicPr>
          <p:nvPr/>
        </p:nvPicPr>
        <p:blipFill>
          <a:blip r:embed="rId9"/>
          <a:stretch>
            <a:fillRect/>
          </a:stretch>
        </p:blipFill>
        <p:spPr>
          <a:xfrm>
            <a:off x="3854341" y="2336110"/>
            <a:ext cx="864447" cy="864447"/>
          </a:xfrm>
          <a:prstGeom prst="rect">
            <a:avLst/>
          </a:prstGeom>
        </p:spPr>
      </p:pic>
      <p:pic>
        <p:nvPicPr>
          <p:cNvPr id="13" name="Object 13" descr="preencoded.png">
            <a:extLst>
              <a:ext uri="{FF2B5EF4-FFF2-40B4-BE49-F238E27FC236}">
                <a16:creationId xmlns:a16="http://schemas.microsoft.com/office/drawing/2014/main" id="{22ABC1A4-4AEC-9397-FD10-8AB369A99B5B}"/>
              </a:ext>
            </a:extLst>
          </p:cNvPr>
          <p:cNvPicPr>
            <a:picLocks noChangeAspect="1"/>
          </p:cNvPicPr>
          <p:nvPr/>
        </p:nvPicPr>
        <p:blipFill>
          <a:blip r:embed="rId10"/>
          <a:stretch>
            <a:fillRect/>
          </a:stretch>
        </p:blipFill>
        <p:spPr>
          <a:xfrm>
            <a:off x="9419675" y="2346916"/>
            <a:ext cx="825154" cy="929936"/>
          </a:xfrm>
          <a:prstGeom prst="rect">
            <a:avLst/>
          </a:prstGeom>
        </p:spPr>
      </p:pic>
      <p:pic>
        <p:nvPicPr>
          <p:cNvPr id="14" name="Object 14" descr="preencoded.png">
            <a:extLst>
              <a:ext uri="{FF2B5EF4-FFF2-40B4-BE49-F238E27FC236}">
                <a16:creationId xmlns:a16="http://schemas.microsoft.com/office/drawing/2014/main" id="{E2E639AA-28D4-5D9B-DEC0-E13A55B38257}"/>
              </a:ext>
            </a:extLst>
          </p:cNvPr>
          <p:cNvPicPr>
            <a:picLocks noChangeAspect="1"/>
          </p:cNvPicPr>
          <p:nvPr/>
        </p:nvPicPr>
        <p:blipFill>
          <a:blip r:embed="rId11"/>
          <a:stretch>
            <a:fillRect/>
          </a:stretch>
        </p:blipFill>
        <p:spPr>
          <a:xfrm>
            <a:off x="10693461" y="2346916"/>
            <a:ext cx="739949" cy="929936"/>
          </a:xfrm>
          <a:prstGeom prst="rect">
            <a:avLst/>
          </a:prstGeom>
        </p:spPr>
      </p:pic>
      <p:pic>
        <p:nvPicPr>
          <p:cNvPr id="15" name="Object 15" descr="preencoded.png">
            <a:extLst>
              <a:ext uri="{FF2B5EF4-FFF2-40B4-BE49-F238E27FC236}">
                <a16:creationId xmlns:a16="http://schemas.microsoft.com/office/drawing/2014/main" id="{14768AD1-E4E8-9C69-1AC2-2EA76109A66B}"/>
              </a:ext>
            </a:extLst>
          </p:cNvPr>
          <p:cNvPicPr>
            <a:picLocks noChangeAspect="1"/>
          </p:cNvPicPr>
          <p:nvPr/>
        </p:nvPicPr>
        <p:blipFill>
          <a:blip r:embed="rId12"/>
          <a:stretch>
            <a:fillRect/>
          </a:stretch>
        </p:blipFill>
        <p:spPr>
          <a:xfrm>
            <a:off x="10172792" y="2084962"/>
            <a:ext cx="537005" cy="533344"/>
          </a:xfrm>
          <a:prstGeom prst="rect">
            <a:avLst/>
          </a:prstGeom>
        </p:spPr>
      </p:pic>
      <p:sp>
        <p:nvSpPr>
          <p:cNvPr id="17" name="Object 18">
            <a:extLst>
              <a:ext uri="{FF2B5EF4-FFF2-40B4-BE49-F238E27FC236}">
                <a16:creationId xmlns:a16="http://schemas.microsoft.com/office/drawing/2014/main" id="{954D738B-43E4-4735-9136-AC03DAE1194A}"/>
              </a:ext>
            </a:extLst>
          </p:cNvPr>
          <p:cNvSpPr txBox="1"/>
          <p:nvPr/>
        </p:nvSpPr>
        <p:spPr>
          <a:xfrm>
            <a:off x="932375" y="3604293"/>
            <a:ext cx="1718416" cy="340540"/>
          </a:xfrm>
          <a:prstGeom prst="rect">
            <a:avLst/>
          </a:prstGeom>
          <a:noFill/>
        </p:spPr>
        <p:txBody>
          <a:bodyPr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venir Book"/>
                <a:ea typeface="Muli"/>
                <a:cs typeface="Muli" pitchFamily="34" charset="-120"/>
              </a:rPr>
              <a:t>1970s</a:t>
            </a:r>
            <a:endParaRPr kumimoji="0" lang="en-US" sz="3200" b="0" i="0" u="none" strike="noStrike" kern="1200" cap="none" spc="0" normalizeH="0" baseline="0" noProof="0">
              <a:ln>
                <a:noFill/>
              </a:ln>
              <a:solidFill>
                <a:prstClr val="black"/>
              </a:solidFill>
              <a:effectLst/>
              <a:uLnTx/>
              <a:uFillTx/>
              <a:latin typeface="Avenir Book"/>
              <a:ea typeface="Muli"/>
              <a:cs typeface="+mn-cs"/>
            </a:endParaRPr>
          </a:p>
        </p:txBody>
      </p:sp>
      <p:sp>
        <p:nvSpPr>
          <p:cNvPr id="18" name="Object 19">
            <a:extLst>
              <a:ext uri="{FF2B5EF4-FFF2-40B4-BE49-F238E27FC236}">
                <a16:creationId xmlns:a16="http://schemas.microsoft.com/office/drawing/2014/main" id="{A6EAC9FC-852C-FC8E-5CD4-B8BDE00A2290}"/>
              </a:ext>
            </a:extLst>
          </p:cNvPr>
          <p:cNvSpPr txBox="1"/>
          <p:nvPr/>
        </p:nvSpPr>
        <p:spPr>
          <a:xfrm>
            <a:off x="3818231" y="3604293"/>
            <a:ext cx="1718416" cy="340540"/>
          </a:xfrm>
          <a:prstGeom prst="rect">
            <a:avLst/>
          </a:prstGeom>
          <a:noFill/>
        </p:spPr>
        <p:txBody>
          <a:bodyPr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venir Book"/>
                <a:ea typeface="Muli" pitchFamily="34" charset="-122"/>
                <a:cs typeface="Muli" pitchFamily="34" charset="-120"/>
              </a:rPr>
              <a:t>1990s</a:t>
            </a:r>
            <a:endParaRPr kumimoji="0" lang="en-US" sz="3200" b="0" i="0" u="none" strike="noStrike" kern="1200" cap="none" spc="0" normalizeH="0" baseline="0" noProof="0">
              <a:ln>
                <a:noFill/>
              </a:ln>
              <a:solidFill>
                <a:prstClr val="black"/>
              </a:solidFill>
              <a:effectLst/>
              <a:uLnTx/>
              <a:uFillTx/>
              <a:latin typeface="Avenir Book"/>
              <a:ea typeface="+mn-ea"/>
              <a:cs typeface="+mn-cs"/>
            </a:endParaRPr>
          </a:p>
        </p:txBody>
      </p:sp>
      <p:sp>
        <p:nvSpPr>
          <p:cNvPr id="19" name="Object 20">
            <a:extLst>
              <a:ext uri="{FF2B5EF4-FFF2-40B4-BE49-F238E27FC236}">
                <a16:creationId xmlns:a16="http://schemas.microsoft.com/office/drawing/2014/main" id="{6D9BC324-0860-60B0-6D2B-6D4AEA7B5102}"/>
              </a:ext>
            </a:extLst>
          </p:cNvPr>
          <p:cNvSpPr txBox="1"/>
          <p:nvPr/>
        </p:nvSpPr>
        <p:spPr>
          <a:xfrm>
            <a:off x="6704088" y="3604293"/>
            <a:ext cx="1718416" cy="340540"/>
          </a:xfrm>
          <a:prstGeom prst="rect">
            <a:avLst/>
          </a:prstGeom>
          <a:noFill/>
        </p:spPr>
        <p:txBody>
          <a:bodyPr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venir Book"/>
                <a:ea typeface="Muli" pitchFamily="34" charset="-122"/>
                <a:cs typeface="Muli" pitchFamily="34" charset="-120"/>
              </a:rPr>
              <a:t>2000s</a:t>
            </a:r>
            <a:endParaRPr kumimoji="0" lang="en-US" sz="3200" b="0" i="0" u="none" strike="noStrike" kern="1200" cap="none" spc="0" normalizeH="0" baseline="0" noProof="0">
              <a:ln>
                <a:noFill/>
              </a:ln>
              <a:solidFill>
                <a:prstClr val="black"/>
              </a:solidFill>
              <a:effectLst/>
              <a:uLnTx/>
              <a:uFillTx/>
              <a:latin typeface="Avenir Book"/>
              <a:ea typeface="+mn-ea"/>
              <a:cs typeface="+mn-cs"/>
            </a:endParaRPr>
          </a:p>
        </p:txBody>
      </p:sp>
      <p:sp>
        <p:nvSpPr>
          <p:cNvPr id="20" name="Object 21">
            <a:extLst>
              <a:ext uri="{FF2B5EF4-FFF2-40B4-BE49-F238E27FC236}">
                <a16:creationId xmlns:a16="http://schemas.microsoft.com/office/drawing/2014/main" id="{A74E6265-EA07-F8F7-A153-B03536CD50CD}"/>
              </a:ext>
            </a:extLst>
          </p:cNvPr>
          <p:cNvSpPr txBox="1"/>
          <p:nvPr/>
        </p:nvSpPr>
        <p:spPr>
          <a:xfrm>
            <a:off x="9589945" y="3604293"/>
            <a:ext cx="1718416" cy="340540"/>
          </a:xfrm>
          <a:prstGeom prst="rect">
            <a:avLst/>
          </a:prstGeom>
          <a:noFill/>
        </p:spPr>
        <p:txBody>
          <a:bodyPr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venir Book"/>
                <a:ea typeface="Muli"/>
                <a:cs typeface="Muli" pitchFamily="34" charset="-120"/>
              </a:rPr>
              <a:t>Today</a:t>
            </a:r>
            <a:endParaRPr kumimoji="0" lang="en-US" sz="3200" b="0" i="0" u="none" strike="noStrike" kern="1200" cap="none" spc="0" normalizeH="0" baseline="0" noProof="0">
              <a:ln>
                <a:noFill/>
              </a:ln>
              <a:solidFill>
                <a:prstClr val="black"/>
              </a:solidFill>
              <a:effectLst/>
              <a:uLnTx/>
              <a:uFillTx/>
              <a:latin typeface="Avenir Book"/>
              <a:ea typeface="Muli"/>
              <a:cs typeface="+mn-cs"/>
            </a:endParaRPr>
          </a:p>
        </p:txBody>
      </p:sp>
      <p:sp>
        <p:nvSpPr>
          <p:cNvPr id="21" name="Object 22">
            <a:extLst>
              <a:ext uri="{FF2B5EF4-FFF2-40B4-BE49-F238E27FC236}">
                <a16:creationId xmlns:a16="http://schemas.microsoft.com/office/drawing/2014/main" id="{377E16FD-B6EB-9DE2-59DC-F97BF1C96349}"/>
              </a:ext>
            </a:extLst>
          </p:cNvPr>
          <p:cNvSpPr txBox="1"/>
          <p:nvPr/>
        </p:nvSpPr>
        <p:spPr>
          <a:xfrm>
            <a:off x="735909" y="4377056"/>
            <a:ext cx="2121170" cy="340540"/>
          </a:xfrm>
          <a:prstGeom prst="rect">
            <a:avLst/>
          </a:prstGeom>
          <a:noFill/>
        </p:spPr>
        <p:txBody>
          <a:bodyPr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B6770"/>
                </a:solidFill>
                <a:effectLst/>
                <a:uLnTx/>
                <a:uFillTx/>
                <a:latin typeface="Avenir Book"/>
                <a:ea typeface="Verdana"/>
                <a:cs typeface="Verdana" pitchFamily="34" charset="-120"/>
              </a:rPr>
              <a:t>Products</a:t>
            </a:r>
            <a:endParaRPr kumimoji="0" lang="en-US" sz="2400" b="0" i="0" u="none" strike="noStrike" kern="1200" cap="none" spc="0" normalizeH="0" baseline="0" noProof="0">
              <a:ln>
                <a:noFill/>
              </a:ln>
              <a:solidFill>
                <a:prstClr val="black"/>
              </a:solidFill>
              <a:effectLst/>
              <a:uLnTx/>
              <a:uFillTx/>
              <a:latin typeface="Avenir Book"/>
              <a:ea typeface="Verdana"/>
              <a:cs typeface="+mn-cs"/>
            </a:endParaRPr>
          </a:p>
        </p:txBody>
      </p:sp>
      <p:sp>
        <p:nvSpPr>
          <p:cNvPr id="22" name="Object 23">
            <a:extLst>
              <a:ext uri="{FF2B5EF4-FFF2-40B4-BE49-F238E27FC236}">
                <a16:creationId xmlns:a16="http://schemas.microsoft.com/office/drawing/2014/main" id="{1EF30D9D-D806-F56C-E87E-3A4C05A164DC}"/>
              </a:ext>
            </a:extLst>
          </p:cNvPr>
          <p:cNvSpPr txBox="1"/>
          <p:nvPr/>
        </p:nvSpPr>
        <p:spPr>
          <a:xfrm>
            <a:off x="3617400" y="4377056"/>
            <a:ext cx="2121170" cy="681080"/>
          </a:xfrm>
          <a:prstGeom prst="rect">
            <a:avLst/>
          </a:prstGeom>
          <a:noFill/>
        </p:spPr>
        <p:txBody>
          <a:bodyPr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B6770"/>
                </a:solidFill>
                <a:effectLst/>
                <a:uLnTx/>
                <a:uFillTx/>
                <a:latin typeface="Avenir Book"/>
                <a:ea typeface="Verdana"/>
                <a:cs typeface="Verdana" pitchFamily="34" charset="-120"/>
              </a:rPr>
              <a:t>Product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B6770"/>
                </a:solidFill>
                <a:effectLst/>
                <a:uLnTx/>
                <a:uFillTx/>
                <a:latin typeface="Avenir Book"/>
                <a:ea typeface="Verdana"/>
                <a:cs typeface="Verdana" pitchFamily="34" charset="-120"/>
              </a:rPr>
              <a:t>Services</a:t>
            </a:r>
            <a:endParaRPr kumimoji="0" lang="en-US" sz="2400" b="0" i="0" u="none" strike="noStrike" kern="1200" cap="none" spc="0" normalizeH="0" baseline="0" noProof="0">
              <a:ln>
                <a:noFill/>
              </a:ln>
              <a:solidFill>
                <a:prstClr val="black"/>
              </a:solidFill>
              <a:effectLst/>
              <a:uLnTx/>
              <a:uFillTx/>
              <a:latin typeface="Avenir Book"/>
              <a:ea typeface="Verdana"/>
              <a:cs typeface="+mn-cs"/>
            </a:endParaRPr>
          </a:p>
        </p:txBody>
      </p:sp>
      <p:sp>
        <p:nvSpPr>
          <p:cNvPr id="23" name="Object 24">
            <a:extLst>
              <a:ext uri="{FF2B5EF4-FFF2-40B4-BE49-F238E27FC236}">
                <a16:creationId xmlns:a16="http://schemas.microsoft.com/office/drawing/2014/main" id="{5045F0EA-A300-1124-C80D-FB38E74D36AB}"/>
              </a:ext>
            </a:extLst>
          </p:cNvPr>
          <p:cNvSpPr txBox="1"/>
          <p:nvPr/>
        </p:nvSpPr>
        <p:spPr>
          <a:xfrm>
            <a:off x="6511989" y="4377056"/>
            <a:ext cx="2121170" cy="681080"/>
          </a:xfrm>
          <a:prstGeom prst="rect">
            <a:avLst/>
          </a:prstGeom>
          <a:noFill/>
        </p:spPr>
        <p:txBody>
          <a:bodyPr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B6770"/>
                </a:solidFill>
                <a:effectLst/>
                <a:uLnTx/>
                <a:uFillTx/>
                <a:latin typeface="Avenir Book"/>
                <a:ea typeface="Verdana"/>
                <a:cs typeface="Verdana" pitchFamily="34" charset="-120"/>
              </a:rPr>
              <a:t>Customer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B6770"/>
                </a:solidFill>
                <a:effectLst/>
                <a:uLnTx/>
                <a:uFillTx/>
                <a:latin typeface="Avenir Book"/>
                <a:ea typeface="Verdana"/>
                <a:cs typeface="Verdana" pitchFamily="34" charset="-120"/>
              </a:rPr>
              <a:t>Centric</a:t>
            </a:r>
            <a:endParaRPr kumimoji="0" lang="en-US" sz="2400" b="0" i="0" u="none" strike="noStrike" kern="1200" cap="none" spc="0" normalizeH="0" baseline="0" noProof="0">
              <a:ln>
                <a:noFill/>
              </a:ln>
              <a:solidFill>
                <a:prstClr val="black"/>
              </a:solidFill>
              <a:effectLst/>
              <a:uLnTx/>
              <a:uFillTx/>
              <a:latin typeface="Avenir Book"/>
              <a:ea typeface="Verdana"/>
              <a:cs typeface="+mn-cs"/>
            </a:endParaRPr>
          </a:p>
        </p:txBody>
      </p:sp>
      <p:sp>
        <p:nvSpPr>
          <p:cNvPr id="24" name="Object 25">
            <a:extLst>
              <a:ext uri="{FF2B5EF4-FFF2-40B4-BE49-F238E27FC236}">
                <a16:creationId xmlns:a16="http://schemas.microsoft.com/office/drawing/2014/main" id="{00912129-524F-548B-4DB8-891977BBFFFB}"/>
              </a:ext>
            </a:extLst>
          </p:cNvPr>
          <p:cNvSpPr txBox="1"/>
          <p:nvPr/>
        </p:nvSpPr>
        <p:spPr>
          <a:xfrm>
            <a:off x="9393480" y="4377056"/>
            <a:ext cx="2121170" cy="681080"/>
          </a:xfrm>
          <a:prstGeom prst="rect">
            <a:avLst/>
          </a:prstGeom>
          <a:noFill/>
        </p:spPr>
        <p:txBody>
          <a:bodyPr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B6770"/>
                </a:solidFill>
                <a:effectLst/>
                <a:uLnTx/>
                <a:uFillTx/>
                <a:latin typeface="Avenir Book"/>
                <a:ea typeface="Verdana"/>
                <a:cs typeface="Verdana" pitchFamily="34" charset="-120"/>
              </a:rPr>
              <a:t>Relationship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B6770"/>
                </a:solidFill>
                <a:effectLst/>
                <a:uLnTx/>
                <a:uFillTx/>
                <a:latin typeface="Avenir Book"/>
                <a:ea typeface="Verdana"/>
                <a:cs typeface="Verdana" pitchFamily="34" charset="-120"/>
              </a:rPr>
              <a:t>Centric</a:t>
            </a:r>
            <a:endParaRPr kumimoji="0" lang="en-US" sz="2400" b="0" i="0" u="none" strike="noStrike" kern="1200" cap="none" spc="0" normalizeH="0" baseline="0" noProof="0">
              <a:ln>
                <a:noFill/>
              </a:ln>
              <a:solidFill>
                <a:prstClr val="black"/>
              </a:solidFill>
              <a:effectLst/>
              <a:uLnTx/>
              <a:uFillTx/>
              <a:latin typeface="Avenir Book"/>
              <a:ea typeface="Verdana"/>
              <a:cs typeface="+mn-cs"/>
            </a:endParaRPr>
          </a:p>
        </p:txBody>
      </p:sp>
      <p:pic>
        <p:nvPicPr>
          <p:cNvPr id="4" name="Graphic 25" descr="Internet Of Things with solid fill">
            <a:extLst>
              <a:ext uri="{FF2B5EF4-FFF2-40B4-BE49-F238E27FC236}">
                <a16:creationId xmlns:a16="http://schemas.microsoft.com/office/drawing/2014/main" id="{9A8E8FE5-1387-9FA5-E152-CA3C3B27079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37472" y="2227660"/>
            <a:ext cx="914400" cy="914400"/>
          </a:xfrm>
          <a:prstGeom prst="rect">
            <a:avLst/>
          </a:prstGeom>
        </p:spPr>
      </p:pic>
      <p:pic>
        <p:nvPicPr>
          <p:cNvPr id="26" name="Graphic 26" descr="Target Audience with solid fill">
            <a:extLst>
              <a:ext uri="{FF2B5EF4-FFF2-40B4-BE49-F238E27FC236}">
                <a16:creationId xmlns:a16="http://schemas.microsoft.com/office/drawing/2014/main" id="{8EE5CE9E-5882-E497-8989-14FEC56FE2F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865144" y="2162174"/>
            <a:ext cx="1212056" cy="1212056"/>
          </a:xfrm>
          <a:prstGeom prst="rect">
            <a:avLst/>
          </a:prstGeom>
        </p:spPr>
      </p:pic>
    </p:spTree>
    <p:extLst>
      <p:ext uri="{BB962C8B-B14F-4D97-AF65-F5344CB8AC3E}">
        <p14:creationId xmlns:p14="http://schemas.microsoft.com/office/powerpoint/2010/main" val="422064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6E07-19C0-B140-82D9-E30AD9B5228F}"/>
              </a:ext>
            </a:extLst>
          </p:cNvPr>
          <p:cNvSpPr>
            <a:spLocks noGrp="1"/>
          </p:cNvSpPr>
          <p:nvPr>
            <p:ph type="ctrTitle"/>
          </p:nvPr>
        </p:nvSpPr>
        <p:spPr/>
        <p:txBody>
          <a:bodyPr vert="horz" lIns="91440" tIns="45720" rIns="91440" bIns="45720" rtlCol="0" anchor="b">
            <a:normAutofit/>
          </a:bodyPr>
          <a:lstStyle/>
          <a:p>
            <a:r>
              <a:rPr lang="en-US">
                <a:solidFill>
                  <a:schemeClr val="tx1"/>
                </a:solidFill>
                <a:latin typeface="Avenir Black"/>
              </a:rPr>
              <a:t>What we know about the channel</a:t>
            </a:r>
            <a:endParaRPr lang="en-US" kern="1200">
              <a:solidFill>
                <a:schemeClr val="tx1"/>
              </a:solidFill>
            </a:endParaRPr>
          </a:p>
        </p:txBody>
      </p:sp>
      <p:pic>
        <p:nvPicPr>
          <p:cNvPr id="3" name="Object 4" descr="preencoded.png">
            <a:extLst>
              <a:ext uri="{FF2B5EF4-FFF2-40B4-BE49-F238E27FC236}">
                <a16:creationId xmlns:a16="http://schemas.microsoft.com/office/drawing/2014/main" id="{0687BF11-531C-C644-F9AC-D5068FD33DC8}"/>
              </a:ext>
            </a:extLst>
          </p:cNvPr>
          <p:cNvPicPr>
            <a:picLocks noChangeAspect="1"/>
          </p:cNvPicPr>
          <p:nvPr/>
        </p:nvPicPr>
        <p:blipFill>
          <a:blip r:embed="rId2">
            <a:duotone>
              <a:prstClr val="black"/>
              <a:srgbClr val="00B0F0">
                <a:tint val="45000"/>
                <a:satMod val="400000"/>
              </a:srgbClr>
            </a:duotone>
          </a:blip>
          <a:stretch>
            <a:fillRect/>
          </a:stretch>
        </p:blipFill>
        <p:spPr>
          <a:xfrm>
            <a:off x="183442" y="1987438"/>
            <a:ext cx="3139402" cy="2883124"/>
          </a:xfrm>
          <a:prstGeom prst="rect">
            <a:avLst/>
          </a:prstGeom>
        </p:spPr>
      </p:pic>
      <p:pic>
        <p:nvPicPr>
          <p:cNvPr id="4" name="Object 6" descr="preencoded.png">
            <a:extLst>
              <a:ext uri="{FF2B5EF4-FFF2-40B4-BE49-F238E27FC236}">
                <a16:creationId xmlns:a16="http://schemas.microsoft.com/office/drawing/2014/main" id="{50F0E739-4296-33DB-6C44-07F402AB5320}"/>
              </a:ext>
            </a:extLst>
          </p:cNvPr>
          <p:cNvPicPr>
            <a:picLocks noChangeAspect="1"/>
          </p:cNvPicPr>
          <p:nvPr/>
        </p:nvPicPr>
        <p:blipFill>
          <a:blip r:embed="rId3">
            <a:duotone>
              <a:prstClr val="black"/>
              <a:srgbClr val="00B0F0">
                <a:tint val="45000"/>
                <a:satMod val="400000"/>
              </a:srgbClr>
            </a:duotone>
          </a:blip>
          <a:stretch>
            <a:fillRect/>
          </a:stretch>
        </p:blipFill>
        <p:spPr>
          <a:xfrm>
            <a:off x="5642969" y="1987437"/>
            <a:ext cx="3139403" cy="2883125"/>
          </a:xfrm>
          <a:prstGeom prst="rect">
            <a:avLst/>
          </a:prstGeom>
        </p:spPr>
      </p:pic>
      <p:sp>
        <p:nvSpPr>
          <p:cNvPr id="5" name="Object 10">
            <a:extLst>
              <a:ext uri="{FF2B5EF4-FFF2-40B4-BE49-F238E27FC236}">
                <a16:creationId xmlns:a16="http://schemas.microsoft.com/office/drawing/2014/main" id="{523EC477-D323-68BD-64B1-9B24E3112C25}"/>
              </a:ext>
            </a:extLst>
          </p:cNvPr>
          <p:cNvSpPr txBox="1"/>
          <p:nvPr/>
        </p:nvSpPr>
        <p:spPr>
          <a:xfrm>
            <a:off x="3168294" y="2316885"/>
            <a:ext cx="2720719" cy="3807313"/>
          </a:xfrm>
          <a:prstGeom prst="rect">
            <a:avLst/>
          </a:prstGeom>
          <a:noFill/>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B6770"/>
                </a:solidFill>
                <a:effectLst/>
                <a:uLnTx/>
                <a:uFillTx/>
                <a:latin typeface="Verdana" pitchFamily="34" charset="0"/>
                <a:ea typeface="Verdana" pitchFamily="34" charset="-122"/>
                <a:cs typeface="Verdana" pitchFamily="34" charset="-120"/>
              </a:rPr>
              <a:t>of tech industry spending flowed through the channel or indirect sales.</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id="{78932210-BA4D-2FD6-B688-5B3E2ACBB851}"/>
              </a:ext>
            </a:extLst>
          </p:cNvPr>
          <p:cNvSpPr txBox="1"/>
          <p:nvPr/>
        </p:nvSpPr>
        <p:spPr>
          <a:xfrm>
            <a:off x="1218087" y="1857230"/>
            <a:ext cx="6341557" cy="1713291"/>
          </a:xfrm>
          <a:prstGeom prst="rect">
            <a:avLst/>
          </a:prstGeom>
          <a:noFill/>
        </p:spPr>
        <p:txBody>
          <a:bodyPr wrap="square" rtlCol="0" anchor="ctr"/>
          <a:lstStyle/>
          <a:p>
            <a:pPr marL="0" marR="0" lvl="0" indent="0" algn="l" defTabSz="914400" rtl="0" eaLnBrk="1" fontAlgn="auto" latinLnBrk="0" hangingPunct="1">
              <a:lnSpc>
                <a:spcPts val="23500"/>
              </a:lnSpc>
              <a:spcBef>
                <a:spcPts val="0"/>
              </a:spcBef>
              <a:spcAft>
                <a:spcPts val="0"/>
              </a:spcAft>
              <a:buClrTx/>
              <a:buSzTx/>
              <a:buFontTx/>
              <a:buNone/>
              <a:tabLst/>
              <a:defRPr/>
            </a:pPr>
            <a:r>
              <a:rPr kumimoji="0" lang="en-US" sz="8000" b="1" i="0" u="none" strike="noStrike" kern="1200" cap="none" spc="0" normalizeH="0" baseline="0" noProof="0">
                <a:ln>
                  <a:noFill/>
                </a:ln>
                <a:solidFill>
                  <a:srgbClr val="C5D600"/>
                </a:solidFill>
                <a:effectLst/>
                <a:uLnTx/>
                <a:uFillTx/>
                <a:latin typeface="Muli" pitchFamily="34" charset="0"/>
                <a:ea typeface="Muli" pitchFamily="34" charset="-122"/>
                <a:cs typeface="Muli" pitchFamily="34" charset="-120"/>
              </a:rPr>
              <a:t>64%</a:t>
            </a:r>
            <a:endParaRPr kumimoji="0" lang="en-US" sz="8000" b="0" i="0" u="none" strike="noStrike" kern="1200" cap="none" spc="0" normalizeH="0" baseline="0" noProof="0">
              <a:ln>
                <a:noFill/>
              </a:ln>
              <a:solidFill>
                <a:srgbClr val="C5D600"/>
              </a:solidFill>
              <a:effectLst/>
              <a:uLnTx/>
              <a:uFillTx/>
              <a:latin typeface="Calibri" panose="020F0502020204030204"/>
              <a:ea typeface="+mn-ea"/>
              <a:cs typeface="+mn-cs"/>
            </a:endParaRPr>
          </a:p>
        </p:txBody>
      </p:sp>
      <p:sp>
        <p:nvSpPr>
          <p:cNvPr id="8" name="Object 12">
            <a:extLst>
              <a:ext uri="{FF2B5EF4-FFF2-40B4-BE49-F238E27FC236}">
                <a16:creationId xmlns:a16="http://schemas.microsoft.com/office/drawing/2014/main" id="{8B0534B0-1313-4233-A3B4-E3C4621F4573}"/>
              </a:ext>
            </a:extLst>
          </p:cNvPr>
          <p:cNvSpPr txBox="1"/>
          <p:nvPr/>
        </p:nvSpPr>
        <p:spPr>
          <a:xfrm>
            <a:off x="8677986" y="2443244"/>
            <a:ext cx="2647516" cy="3045851"/>
          </a:xfrm>
          <a:prstGeom prst="rect">
            <a:avLst/>
          </a:prstGeom>
          <a:noFill/>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B6770"/>
                </a:solidFill>
                <a:effectLst/>
                <a:uLnTx/>
                <a:uFillTx/>
                <a:latin typeface="Verdana" pitchFamily="34" charset="0"/>
                <a:ea typeface="Verdana" pitchFamily="34" charset="-122"/>
                <a:cs typeface="Verdana" pitchFamily="34" charset="-120"/>
              </a:rPr>
              <a:t>“By the end of the decade, only 33% of money will flow that way.”</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13">
            <a:extLst>
              <a:ext uri="{FF2B5EF4-FFF2-40B4-BE49-F238E27FC236}">
                <a16:creationId xmlns:a16="http://schemas.microsoft.com/office/drawing/2014/main" id="{C97FBD3F-2311-889E-8393-77952DDEA87A}"/>
              </a:ext>
            </a:extLst>
          </p:cNvPr>
          <p:cNvSpPr txBox="1"/>
          <p:nvPr/>
        </p:nvSpPr>
        <p:spPr>
          <a:xfrm>
            <a:off x="6779414" y="1871048"/>
            <a:ext cx="6796848" cy="1713291"/>
          </a:xfrm>
          <a:prstGeom prst="rect">
            <a:avLst/>
          </a:prstGeom>
          <a:noFill/>
        </p:spPr>
        <p:txBody>
          <a:bodyPr wrap="square" rtlCol="0" anchor="ctr"/>
          <a:lstStyle/>
          <a:p>
            <a:pPr marL="0" marR="0" lvl="0" indent="0" algn="l" defTabSz="914400" rtl="0" eaLnBrk="1" fontAlgn="auto" latinLnBrk="0" hangingPunct="1">
              <a:lnSpc>
                <a:spcPts val="23500"/>
              </a:lnSpc>
              <a:spcBef>
                <a:spcPts val="0"/>
              </a:spcBef>
              <a:spcAft>
                <a:spcPts val="0"/>
              </a:spcAft>
              <a:buClrTx/>
              <a:buSzTx/>
              <a:buFontTx/>
              <a:buNone/>
              <a:tabLst/>
              <a:defRPr/>
            </a:pPr>
            <a:r>
              <a:rPr kumimoji="0" lang="en-US" sz="8000" b="1" i="0" u="none" strike="noStrike" kern="1200" cap="none" spc="0" normalizeH="0" baseline="0" noProof="0">
                <a:ln>
                  <a:noFill/>
                </a:ln>
                <a:solidFill>
                  <a:srgbClr val="C5D600"/>
                </a:solidFill>
                <a:effectLst/>
                <a:uLnTx/>
                <a:uFillTx/>
                <a:latin typeface="Muli" pitchFamily="34" charset="0"/>
                <a:ea typeface="Muli" pitchFamily="34" charset="-122"/>
                <a:cs typeface="Muli" pitchFamily="34" charset="-120"/>
              </a:rPr>
              <a:t>33%</a:t>
            </a:r>
            <a:endParaRPr kumimoji="0" lang="en-US" sz="8000" b="0" i="0" u="none" strike="noStrike" kern="1200" cap="none" spc="0" normalizeH="0" baseline="0" noProof="0">
              <a:ln>
                <a:noFill/>
              </a:ln>
              <a:solidFill>
                <a:srgbClr val="C5D600"/>
              </a:solidFill>
              <a:effectLst/>
              <a:uLnTx/>
              <a:uFillTx/>
              <a:latin typeface="Calibri" panose="020F0502020204030204"/>
              <a:ea typeface="+mn-ea"/>
              <a:cs typeface="+mn-cs"/>
            </a:endParaRPr>
          </a:p>
        </p:txBody>
      </p:sp>
      <p:sp>
        <p:nvSpPr>
          <p:cNvPr id="10" name="Object 14">
            <a:extLst>
              <a:ext uri="{FF2B5EF4-FFF2-40B4-BE49-F238E27FC236}">
                <a16:creationId xmlns:a16="http://schemas.microsoft.com/office/drawing/2014/main" id="{0080649E-BE79-38A4-3103-8DA478B705D9}"/>
              </a:ext>
            </a:extLst>
          </p:cNvPr>
          <p:cNvSpPr txBox="1"/>
          <p:nvPr/>
        </p:nvSpPr>
        <p:spPr>
          <a:xfrm>
            <a:off x="8214401" y="5944902"/>
            <a:ext cx="7187097" cy="1205649"/>
          </a:xfrm>
          <a:prstGeom prst="rect">
            <a:avLst/>
          </a:prstGeom>
          <a:noFill/>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5B6770"/>
                </a:solidFill>
                <a:effectLst/>
                <a:uLnTx/>
                <a:uFillTx/>
                <a:latin typeface="Verdana" pitchFamily="34" charset="0"/>
                <a:ea typeface="Verdana" pitchFamily="34" charset="-122"/>
                <a:cs typeface="Verdana" pitchFamily="34" charset="-120"/>
              </a:rPr>
              <a:t>Jay McBain, a channel analyst at Forrester Research</a:t>
            </a: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37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5" descr="preencoded.png">
            <a:extLst>
              <a:ext uri="{FF2B5EF4-FFF2-40B4-BE49-F238E27FC236}">
                <a16:creationId xmlns:a16="http://schemas.microsoft.com/office/drawing/2014/main" id="{109BBF87-D610-A17D-0158-D8B94ADD8E2A}"/>
              </a:ext>
            </a:extLst>
          </p:cNvPr>
          <p:cNvPicPr>
            <a:picLocks noChangeAspect="1"/>
          </p:cNvPicPr>
          <p:nvPr/>
        </p:nvPicPr>
        <p:blipFill>
          <a:blip r:embed="rId3">
            <a:duotone>
              <a:prstClr val="black"/>
              <a:schemeClr val="tx1">
                <a:tint val="45000"/>
                <a:satMod val="400000"/>
              </a:schemeClr>
            </a:duotone>
          </a:blip>
          <a:stretch>
            <a:fillRect/>
          </a:stretch>
        </p:blipFill>
        <p:spPr>
          <a:xfrm>
            <a:off x="1061876" y="1914037"/>
            <a:ext cx="4860481" cy="5021899"/>
          </a:xfrm>
          <a:prstGeom prst="rect">
            <a:avLst/>
          </a:prstGeom>
        </p:spPr>
      </p:pic>
      <p:sp>
        <p:nvSpPr>
          <p:cNvPr id="6" name="Object 7">
            <a:extLst>
              <a:ext uri="{FF2B5EF4-FFF2-40B4-BE49-F238E27FC236}">
                <a16:creationId xmlns:a16="http://schemas.microsoft.com/office/drawing/2014/main" id="{A9F51E6C-50E2-AFD1-646C-24835EE085E0}"/>
              </a:ext>
            </a:extLst>
          </p:cNvPr>
          <p:cNvSpPr txBox="1"/>
          <p:nvPr/>
        </p:nvSpPr>
        <p:spPr>
          <a:xfrm>
            <a:off x="6171169" y="2342529"/>
            <a:ext cx="5712011" cy="3934710"/>
          </a:xfrm>
          <a:prstGeom prst="rect">
            <a:avLst/>
          </a:prstGeom>
          <a:noFill/>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B6770"/>
                </a:solidFill>
                <a:effectLst/>
                <a:uLnTx/>
                <a:uFillTx/>
                <a:latin typeface="Verdana" pitchFamily="34" charset="0"/>
                <a:ea typeface="Verdana" pitchFamily="34" charset="-122"/>
                <a:cs typeface="Verdana" pitchFamily="34" charset="-120"/>
              </a:rPr>
              <a:t>The IT spending pie is destined to get a whole lot bigger, doubling in size to
by the end of the decade. </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8">
            <a:extLst>
              <a:ext uri="{FF2B5EF4-FFF2-40B4-BE49-F238E27FC236}">
                <a16:creationId xmlns:a16="http://schemas.microsoft.com/office/drawing/2014/main" id="{20FE72ED-2194-C055-9463-6C30E1EBD0D0}"/>
              </a:ext>
            </a:extLst>
          </p:cNvPr>
          <p:cNvSpPr txBox="1"/>
          <p:nvPr/>
        </p:nvSpPr>
        <p:spPr>
          <a:xfrm>
            <a:off x="5922357" y="1914037"/>
            <a:ext cx="6792259" cy="1533530"/>
          </a:xfrm>
          <a:prstGeom prst="rect">
            <a:avLst/>
          </a:prstGeom>
          <a:noFill/>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srgbClr val="C5D600"/>
                </a:solidFill>
                <a:effectLst/>
                <a:uLnTx/>
                <a:uFillTx/>
                <a:latin typeface="Muli" pitchFamily="34" charset="0"/>
                <a:ea typeface="Muli" pitchFamily="34" charset="-122"/>
                <a:cs typeface="Muli" pitchFamily="34" charset="-120"/>
              </a:rPr>
              <a:t>$7 Trillion</a:t>
            </a:r>
            <a:endParaRPr kumimoji="0" lang="en-US" sz="8000" b="0" i="0" u="none" strike="noStrike" kern="1200" cap="none" spc="0" normalizeH="0" baseline="0" noProof="0">
              <a:ln>
                <a:noFill/>
              </a:ln>
              <a:solidFill>
                <a:srgbClr val="C5D6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ED135F-A4AE-12D4-D593-8EB0F9C54FD4}"/>
              </a:ext>
            </a:extLst>
          </p:cNvPr>
          <p:cNvSpPr>
            <a:spLocks noGrp="1"/>
          </p:cNvSpPr>
          <p:nvPr>
            <p:ph type="ctrTitle"/>
          </p:nvPr>
        </p:nvSpPr>
        <p:spPr/>
        <p:txBody>
          <a:bodyPr lIns="91440" tIns="45720" rIns="91440" bIns="45720" anchor="b">
            <a:normAutofit/>
          </a:bodyPr>
          <a:lstStyle/>
          <a:p>
            <a:r>
              <a:rPr lang="en-US">
                <a:solidFill>
                  <a:schemeClr val="tx1"/>
                </a:solidFill>
                <a:latin typeface="Avenir Black"/>
              </a:rPr>
              <a:t>What we know about the channel</a:t>
            </a:r>
            <a:endParaRPr lang="en-US"/>
          </a:p>
        </p:txBody>
      </p:sp>
    </p:spTree>
    <p:extLst>
      <p:ext uri="{BB962C8B-B14F-4D97-AF65-F5344CB8AC3E}">
        <p14:creationId xmlns:p14="http://schemas.microsoft.com/office/powerpoint/2010/main" val="135133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6" descr="preencoded.png">
            <a:extLst>
              <a:ext uri="{FF2B5EF4-FFF2-40B4-BE49-F238E27FC236}">
                <a16:creationId xmlns:a16="http://schemas.microsoft.com/office/drawing/2014/main" id="{A6EF193E-844E-BAC7-CF19-3B276138CD7D}"/>
              </a:ext>
            </a:extLst>
          </p:cNvPr>
          <p:cNvPicPr>
            <a:picLocks noChangeAspect="1"/>
          </p:cNvPicPr>
          <p:nvPr/>
        </p:nvPicPr>
        <p:blipFill>
          <a:blip r:embed="rId2">
            <a:duotone>
              <a:prstClr val="black"/>
              <a:schemeClr val="tx1">
                <a:tint val="45000"/>
                <a:satMod val="400000"/>
              </a:schemeClr>
            </a:duotone>
          </a:blip>
          <a:stretch>
            <a:fillRect/>
          </a:stretch>
        </p:blipFill>
        <p:spPr>
          <a:xfrm>
            <a:off x="1381795" y="2158306"/>
            <a:ext cx="3279951" cy="2951956"/>
          </a:xfrm>
          <a:prstGeom prst="rect">
            <a:avLst/>
          </a:prstGeom>
        </p:spPr>
      </p:pic>
      <p:sp>
        <p:nvSpPr>
          <p:cNvPr id="5" name="Object 9">
            <a:extLst>
              <a:ext uri="{FF2B5EF4-FFF2-40B4-BE49-F238E27FC236}">
                <a16:creationId xmlns:a16="http://schemas.microsoft.com/office/drawing/2014/main" id="{31B18D38-DD78-8564-7F00-C02D44CAA7F8}"/>
              </a:ext>
            </a:extLst>
          </p:cNvPr>
          <p:cNvSpPr txBox="1"/>
          <p:nvPr/>
        </p:nvSpPr>
        <p:spPr>
          <a:xfrm>
            <a:off x="5663177" y="3045705"/>
            <a:ext cx="5253352" cy="3122714"/>
          </a:xfrm>
          <a:prstGeom prst="rect">
            <a:avLst/>
          </a:prstGeom>
          <a:noFill/>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B6770"/>
                </a:solidFill>
                <a:effectLst/>
                <a:uLnTx/>
                <a:uFillTx/>
                <a:latin typeface="Verdana" pitchFamily="34" charset="0"/>
                <a:ea typeface="Verdana" pitchFamily="34" charset="-122"/>
                <a:cs typeface="Verdana" pitchFamily="34" charset="-120"/>
              </a:rPr>
              <a:t>But the size of the channel’s slice will stay stagnant around
($2.2 Trillion) as marketplaces and direct grow much quicker.</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0">
            <a:extLst>
              <a:ext uri="{FF2B5EF4-FFF2-40B4-BE49-F238E27FC236}">
                <a16:creationId xmlns:a16="http://schemas.microsoft.com/office/drawing/2014/main" id="{17047F10-21F9-44A6-EF1B-E53BE683A574}"/>
              </a:ext>
            </a:extLst>
          </p:cNvPr>
          <p:cNvSpPr txBox="1"/>
          <p:nvPr/>
        </p:nvSpPr>
        <p:spPr>
          <a:xfrm>
            <a:off x="5207763" y="1193823"/>
            <a:ext cx="17034619" cy="2331641"/>
          </a:xfrm>
          <a:prstGeom prst="rect">
            <a:avLst/>
          </a:prstGeom>
          <a:noFill/>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srgbClr val="C5D600"/>
                </a:solidFill>
                <a:effectLst/>
                <a:uLnTx/>
                <a:uFillTx/>
                <a:latin typeface="Muli" pitchFamily="34" charset="0"/>
                <a:ea typeface="Muli" pitchFamily="34" charset="-122"/>
                <a:cs typeface="Muli" pitchFamily="34" charset="-120"/>
              </a:rPr>
              <a:t>$2 Trillion</a:t>
            </a:r>
            <a:endParaRPr kumimoji="0" lang="en-US" sz="8000" b="0" i="0" u="none" strike="noStrike" kern="1200" cap="none" spc="0" normalizeH="0" baseline="0" noProof="0">
              <a:ln>
                <a:noFill/>
              </a:ln>
              <a:solidFill>
                <a:srgbClr val="C5D6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89EBD1-2FB9-9336-7B64-2A8E371D8C41}"/>
              </a:ext>
            </a:extLst>
          </p:cNvPr>
          <p:cNvSpPr>
            <a:spLocks noGrp="1"/>
          </p:cNvSpPr>
          <p:nvPr>
            <p:ph type="ctrTitle"/>
          </p:nvPr>
        </p:nvSpPr>
        <p:spPr/>
        <p:txBody>
          <a:bodyPr lIns="91440" tIns="45720" rIns="91440" bIns="45720" anchor="b">
            <a:normAutofit/>
          </a:bodyPr>
          <a:lstStyle/>
          <a:p>
            <a:r>
              <a:rPr lang="en-US">
                <a:solidFill>
                  <a:schemeClr val="tx1"/>
                </a:solidFill>
                <a:latin typeface="Avenir Black"/>
              </a:rPr>
              <a:t>What we know about the channel</a:t>
            </a:r>
            <a:endParaRPr lang="en-US"/>
          </a:p>
        </p:txBody>
      </p:sp>
    </p:spTree>
    <p:extLst>
      <p:ext uri="{BB962C8B-B14F-4D97-AF65-F5344CB8AC3E}">
        <p14:creationId xmlns:p14="http://schemas.microsoft.com/office/powerpoint/2010/main" val="123790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descr="preencoded.png">
            <a:extLst>
              <a:ext uri="{FF2B5EF4-FFF2-40B4-BE49-F238E27FC236}">
                <a16:creationId xmlns:a16="http://schemas.microsoft.com/office/drawing/2014/main" id="{4B699AC5-C613-44B5-36DB-981345FE9D2E}"/>
              </a:ext>
            </a:extLst>
          </p:cNvPr>
          <p:cNvPicPr>
            <a:picLocks noChangeAspect="1"/>
          </p:cNvPicPr>
          <p:nvPr/>
        </p:nvPicPr>
        <p:blipFill>
          <a:blip r:embed="rId2"/>
          <a:stretch>
            <a:fillRect/>
          </a:stretch>
        </p:blipFill>
        <p:spPr>
          <a:xfrm>
            <a:off x="2345093" y="1158428"/>
            <a:ext cx="3771555" cy="5022326"/>
          </a:xfrm>
          <a:prstGeom prst="rect">
            <a:avLst/>
          </a:prstGeom>
        </p:spPr>
      </p:pic>
      <p:pic>
        <p:nvPicPr>
          <p:cNvPr id="5" name="Object 5" descr="preencoded.png">
            <a:extLst>
              <a:ext uri="{FF2B5EF4-FFF2-40B4-BE49-F238E27FC236}">
                <a16:creationId xmlns:a16="http://schemas.microsoft.com/office/drawing/2014/main" id="{F03E1098-2D54-471F-2158-EBA5B9C30359}"/>
              </a:ext>
            </a:extLst>
          </p:cNvPr>
          <p:cNvPicPr>
            <a:picLocks noChangeAspect="1"/>
          </p:cNvPicPr>
          <p:nvPr/>
        </p:nvPicPr>
        <p:blipFill>
          <a:blip r:embed="rId3"/>
          <a:stretch>
            <a:fillRect/>
          </a:stretch>
        </p:blipFill>
        <p:spPr>
          <a:xfrm>
            <a:off x="2932782" y="2122980"/>
            <a:ext cx="2596176" cy="2330873"/>
          </a:xfrm>
          <a:prstGeom prst="rect">
            <a:avLst/>
          </a:prstGeom>
        </p:spPr>
      </p:pic>
      <p:pic>
        <p:nvPicPr>
          <p:cNvPr id="6" name="Object 6" descr="preencoded.png">
            <a:extLst>
              <a:ext uri="{FF2B5EF4-FFF2-40B4-BE49-F238E27FC236}">
                <a16:creationId xmlns:a16="http://schemas.microsoft.com/office/drawing/2014/main" id="{C09A0E00-CEF0-7AF3-A05A-3C209E34DF60}"/>
              </a:ext>
            </a:extLst>
          </p:cNvPr>
          <p:cNvPicPr>
            <a:picLocks noChangeAspect="1"/>
          </p:cNvPicPr>
          <p:nvPr/>
        </p:nvPicPr>
        <p:blipFill>
          <a:blip r:embed="rId4"/>
          <a:stretch>
            <a:fillRect/>
          </a:stretch>
        </p:blipFill>
        <p:spPr>
          <a:xfrm>
            <a:off x="0" y="1346452"/>
            <a:ext cx="3963587" cy="3242935"/>
          </a:xfrm>
          <a:prstGeom prst="rect">
            <a:avLst/>
          </a:prstGeom>
        </p:spPr>
      </p:pic>
      <p:sp>
        <p:nvSpPr>
          <p:cNvPr id="7" name="Object 11">
            <a:extLst>
              <a:ext uri="{FF2B5EF4-FFF2-40B4-BE49-F238E27FC236}">
                <a16:creationId xmlns:a16="http://schemas.microsoft.com/office/drawing/2014/main" id="{F80374B5-435C-F346-3728-189A79AB38D8}"/>
              </a:ext>
            </a:extLst>
          </p:cNvPr>
          <p:cNvSpPr txBox="1"/>
          <p:nvPr/>
        </p:nvSpPr>
        <p:spPr>
          <a:xfrm>
            <a:off x="6308681" y="-3202456"/>
            <a:ext cx="19335564" cy="13344922"/>
          </a:xfrm>
          <a:prstGeom prst="rect">
            <a:avLst/>
          </a:prstGeom>
          <a:noFill/>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C5D600"/>
                </a:solidFill>
                <a:effectLst/>
                <a:uLnTx/>
                <a:uFillTx/>
                <a:latin typeface="Avenir Black" panose="02000503020000020003" pitchFamily="2" charset="0"/>
                <a:ea typeface="Muli" pitchFamily="34" charset="-122"/>
                <a:cs typeface="Muli" pitchFamily="34" charset="-120"/>
              </a:rPr>
              <a:t>Marketplaces experienced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C5D600"/>
              </a:solidFill>
              <a:effectLst/>
              <a:uLnTx/>
              <a:uFillTx/>
              <a:latin typeface="Avenir Black" panose="02000503020000020003" pitchFamily="2" charset="0"/>
              <a:ea typeface="Muli" pitchFamily="34" charset="-122"/>
              <a:cs typeface="Muli"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C5D600"/>
              </a:solidFill>
              <a:effectLst/>
              <a:uLnTx/>
              <a:uFillTx/>
              <a:latin typeface="Avenir Black" panose="02000503020000020003" pitchFamily="2" charset="0"/>
              <a:ea typeface="Muli" pitchFamily="34" charset="-122"/>
              <a:cs typeface="Muli"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C5D600"/>
                </a:solidFill>
                <a:effectLst/>
                <a:uLnTx/>
                <a:uFillTx/>
                <a:latin typeface="Avenir Black" panose="02000503020000020003" pitchFamily="2" charset="0"/>
                <a:ea typeface="Muli" pitchFamily="34" charset="-122"/>
                <a:cs typeface="Muli" pitchFamily="34" charset="-120"/>
              </a:rPr>
              <a:t> 
of growth in the first few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C5D600"/>
                </a:solidFill>
                <a:effectLst/>
                <a:uLnTx/>
                <a:uFillTx/>
                <a:latin typeface="Avenir Black" panose="02000503020000020003" pitchFamily="2" charset="0"/>
                <a:ea typeface="Muli" pitchFamily="34" charset="-122"/>
                <a:cs typeface="Muli" pitchFamily="34" charset="-120"/>
              </a:rPr>
              <a:t>months of the pandemic. </a:t>
            </a:r>
            <a:endParaRPr kumimoji="0" lang="en-US" sz="3200" b="1" i="0" u="none" strike="noStrike" kern="1200" cap="none" spc="0" normalizeH="0" baseline="0" noProof="0">
              <a:ln>
                <a:noFill/>
              </a:ln>
              <a:solidFill>
                <a:srgbClr val="C5D600"/>
              </a:solidFill>
              <a:effectLst/>
              <a:uLnTx/>
              <a:uFillTx/>
              <a:latin typeface="Avenir Black" panose="02000503020000020003" pitchFamily="2" charset="0"/>
              <a:ea typeface="+mn-ea"/>
              <a:cs typeface="+mn-cs"/>
            </a:endParaRPr>
          </a:p>
        </p:txBody>
      </p:sp>
      <p:sp>
        <p:nvSpPr>
          <p:cNvPr id="8" name="Object 12">
            <a:extLst>
              <a:ext uri="{FF2B5EF4-FFF2-40B4-BE49-F238E27FC236}">
                <a16:creationId xmlns:a16="http://schemas.microsoft.com/office/drawing/2014/main" id="{40A76020-E62F-77D4-3C34-1F8B91919504}"/>
              </a:ext>
            </a:extLst>
          </p:cNvPr>
          <p:cNvSpPr txBox="1"/>
          <p:nvPr/>
        </p:nvSpPr>
        <p:spPr>
          <a:xfrm>
            <a:off x="6580025" y="996154"/>
            <a:ext cx="4947142" cy="1771339"/>
          </a:xfrm>
          <a:prstGeom prst="rect">
            <a:avLst/>
          </a:prstGeom>
          <a:noFill/>
        </p:spPr>
        <p:txBody>
          <a:bodyPr wrap="square" rtlCol="0" anchor="ctr"/>
          <a:lstStyle/>
          <a:p>
            <a:pPr marL="0" marR="0" lvl="0" indent="0" algn="l" defTabSz="914400" rtl="0" eaLnBrk="1" fontAlgn="auto" latinLnBrk="0" hangingPunct="1">
              <a:lnSpc>
                <a:spcPts val="37900"/>
              </a:lnSpc>
              <a:spcBef>
                <a:spcPts val="0"/>
              </a:spcBef>
              <a:spcAft>
                <a:spcPts val="0"/>
              </a:spcAft>
              <a:buClrTx/>
              <a:buSzTx/>
              <a:buFontTx/>
              <a:buNone/>
              <a:tabLst/>
              <a:defRPr/>
            </a:pPr>
            <a:r>
              <a:rPr kumimoji="0" lang="en-US" sz="8800" b="1" i="0" u="none" strike="noStrike" kern="1200" cap="none" spc="0" normalizeH="0" baseline="0" noProof="0">
                <a:ln>
                  <a:noFill/>
                </a:ln>
                <a:solidFill>
                  <a:srgbClr val="00A3E0"/>
                </a:solidFill>
                <a:effectLst/>
                <a:uLnTx/>
                <a:uFillTx/>
                <a:latin typeface="Muli" pitchFamily="34" charset="0"/>
                <a:ea typeface="Muli" pitchFamily="34" charset="-122"/>
                <a:cs typeface="Muli" pitchFamily="34" charset="-120"/>
              </a:rPr>
              <a:t>10 YEARS</a:t>
            </a:r>
            <a:endParaRPr kumimoji="0" lang="en-US" sz="8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0034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411C-F6AB-7C2E-04EC-49A0ECCC6A5B}"/>
              </a:ext>
            </a:extLst>
          </p:cNvPr>
          <p:cNvSpPr>
            <a:spLocks noGrp="1"/>
          </p:cNvSpPr>
          <p:nvPr>
            <p:ph type="ctrTitle"/>
          </p:nvPr>
        </p:nvSpPr>
        <p:spPr/>
        <p:txBody>
          <a:bodyPr/>
          <a:lstStyle/>
          <a:p>
            <a:r>
              <a:rPr lang="en-US"/>
              <a:t>TREND – More competition from OEMs.</a:t>
            </a:r>
          </a:p>
        </p:txBody>
      </p:sp>
      <p:sp>
        <p:nvSpPr>
          <p:cNvPr id="3" name="Text Placeholder 2">
            <a:extLst>
              <a:ext uri="{FF2B5EF4-FFF2-40B4-BE49-F238E27FC236}">
                <a16:creationId xmlns:a16="http://schemas.microsoft.com/office/drawing/2014/main" id="{E661203C-3B46-8B95-71D0-E51DE0B86B79}"/>
              </a:ext>
            </a:extLst>
          </p:cNvPr>
          <p:cNvSpPr>
            <a:spLocks noGrp="1"/>
          </p:cNvSpPr>
          <p:nvPr>
            <p:ph type="body" idx="10"/>
          </p:nvPr>
        </p:nvSpPr>
        <p:spPr/>
        <p:txBody>
          <a:bodyPr/>
          <a:lstStyle/>
          <a:p>
            <a:pPr marL="0" indent="0">
              <a:buNone/>
            </a:pPr>
            <a:r>
              <a:rPr lang="en-US" sz="2000">
                <a:solidFill>
                  <a:srgbClr val="202327"/>
                </a:solidFill>
                <a:ea typeface="Muli" pitchFamily="34" charset="-122"/>
                <a:cs typeface="Muli" pitchFamily="34" charset="-120"/>
              </a:rPr>
              <a:t>According to last year’s MSP Day Report by Barracuda MSP, OEMs are invading the channel with their own offerings. Barracuda notes that a hybrid approach has grown in popularity where OEMS continue to sell their own products and software as before. However, they are augmenting this with managed services. 
And 59% of respondents to the survey expect services to account for 50% or more of their revenues. It’s a good idea to keep an eye on potential competition when deciding which IT vendors to partner with.​ </a:t>
            </a:r>
            <a:endParaRPr lang="en-US">
              <a:solidFill>
                <a:srgbClr val="202327"/>
              </a:solidFill>
            </a:endParaRPr>
          </a:p>
          <a:p>
            <a:endParaRPr lang="en-US"/>
          </a:p>
        </p:txBody>
      </p:sp>
      <p:pic>
        <p:nvPicPr>
          <p:cNvPr id="4" name="Object 4" descr="preencoded.png">
            <a:extLst>
              <a:ext uri="{FF2B5EF4-FFF2-40B4-BE49-F238E27FC236}">
                <a16:creationId xmlns:a16="http://schemas.microsoft.com/office/drawing/2014/main" id="{35906E8A-DE62-5D96-A329-58E0B7BE5147}"/>
              </a:ext>
            </a:extLst>
          </p:cNvPr>
          <p:cNvPicPr>
            <a:picLocks noChangeAspect="1"/>
          </p:cNvPicPr>
          <p:nvPr/>
        </p:nvPicPr>
        <p:blipFill>
          <a:blip r:embed="rId2">
            <a:duotone>
              <a:prstClr val="black"/>
              <a:srgbClr val="00B0F0">
                <a:tint val="45000"/>
                <a:satMod val="400000"/>
              </a:srgbClr>
            </a:duotone>
          </a:blip>
          <a:stretch>
            <a:fillRect/>
          </a:stretch>
        </p:blipFill>
        <p:spPr>
          <a:xfrm>
            <a:off x="934731" y="1904957"/>
            <a:ext cx="4023242" cy="3880194"/>
          </a:xfrm>
          <a:prstGeom prst="rect">
            <a:avLst/>
          </a:prstGeom>
        </p:spPr>
      </p:pic>
    </p:spTree>
    <p:extLst>
      <p:ext uri="{BB962C8B-B14F-4D97-AF65-F5344CB8AC3E}">
        <p14:creationId xmlns:p14="http://schemas.microsoft.com/office/powerpoint/2010/main" val="2042596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42FE-7220-AE87-01FF-693FC8F783B5}"/>
              </a:ext>
            </a:extLst>
          </p:cNvPr>
          <p:cNvSpPr>
            <a:spLocks noGrp="1"/>
          </p:cNvSpPr>
          <p:nvPr>
            <p:ph type="ctrTitle"/>
          </p:nvPr>
        </p:nvSpPr>
        <p:spPr>
          <a:xfrm>
            <a:off x="838199" y="291090"/>
            <a:ext cx="10515599" cy="932688"/>
          </a:xfrm>
        </p:spPr>
        <p:txBody>
          <a:bodyPr vert="horz" lIns="91440" tIns="45720" rIns="91440" bIns="45720" rtlCol="0" anchor="b">
            <a:normAutofit/>
          </a:bodyPr>
          <a:lstStyle/>
          <a:p>
            <a:pPr algn="l"/>
            <a:r>
              <a:rPr lang="en-US" sz="5400" kern="1200">
                <a:solidFill>
                  <a:schemeClr val="tx1"/>
                </a:solidFill>
                <a:latin typeface="+mj-lt"/>
                <a:ea typeface="+mj-ea"/>
                <a:cs typeface="+mj-cs"/>
              </a:rPr>
              <a:t>STRATEGIES</a:t>
            </a:r>
          </a:p>
        </p:txBody>
      </p:sp>
      <p:pic>
        <p:nvPicPr>
          <p:cNvPr id="4" name="Object 4" descr="preencoded.png">
            <a:extLst>
              <a:ext uri="{FF2B5EF4-FFF2-40B4-BE49-F238E27FC236}">
                <a16:creationId xmlns:a16="http://schemas.microsoft.com/office/drawing/2014/main" id="{38B29251-455F-BAFC-95E3-B0AE22EB30E8}"/>
              </a:ext>
            </a:extLst>
          </p:cNvPr>
          <p:cNvPicPr>
            <a:picLocks noChangeAspect="1"/>
          </p:cNvPicPr>
          <p:nvPr/>
        </p:nvPicPr>
        <p:blipFill rotWithShape="1">
          <a:blip r:embed="rId3"/>
          <a:srcRect t="3944" b="3944"/>
          <a:stretch/>
        </p:blipFill>
        <p:spPr>
          <a:xfrm>
            <a:off x="-114300" y="0"/>
            <a:ext cx="12306300" cy="6858001"/>
          </a:xfrm>
          <a:prstGeom prst="rect">
            <a:avLst/>
          </a:prstGeom>
        </p:spPr>
      </p:pic>
    </p:spTree>
    <p:extLst>
      <p:ext uri="{BB962C8B-B14F-4D97-AF65-F5344CB8AC3E}">
        <p14:creationId xmlns:p14="http://schemas.microsoft.com/office/powerpoint/2010/main" val="279150236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9AEC4A2810E34184EB63F447262249" ma:contentTypeVersion="16" ma:contentTypeDescription="Create a new document." ma:contentTypeScope="" ma:versionID="36ba1813268f86eb33e00661dcb123fb">
  <xsd:schema xmlns:xsd="http://www.w3.org/2001/XMLSchema" xmlns:xs="http://www.w3.org/2001/XMLSchema" xmlns:p="http://schemas.microsoft.com/office/2006/metadata/properties" xmlns:ns2="6c154bf6-0939-4b2a-bc4e-fada295f203b" xmlns:ns3="2ebe44e6-c8b5-41d9-b99f-93fd8c33e630" targetNamespace="http://schemas.microsoft.com/office/2006/metadata/properties" ma:root="true" ma:fieldsID="59bbe8e241a9328d877181f278893d3c" ns2:_="" ns3:_="">
    <xsd:import namespace="6c154bf6-0939-4b2a-bc4e-fada295f203b"/>
    <xsd:import namespace="2ebe44e6-c8b5-41d9-b99f-93fd8c33e6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54bf6-0939-4b2a-bc4e-fada295f20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0211fda-e21a-419a-ae2a-09cca66da3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ebe44e6-c8b5-41d9-b99f-93fd8c33e6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03eb468-5be8-48e4-a1a5-5377e7442442}" ma:internalName="TaxCatchAll" ma:showField="CatchAllData" ma:web="2ebe44e6-c8b5-41d9-b99f-93fd8c33e6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8B530C-8D47-42A8-9F44-9BAF554B12E1}"/>
</file>

<file path=customXml/itemProps2.xml><?xml version="1.0" encoding="utf-8"?>
<ds:datastoreItem xmlns:ds="http://schemas.openxmlformats.org/officeDocument/2006/customXml" ds:itemID="{4E56F2AA-CBEC-49B0-8A16-958DA7AB1D28}"/>
</file>

<file path=docProps/app.xml><?xml version="1.0" encoding="utf-8"?>
<Properties xmlns="http://schemas.openxmlformats.org/officeDocument/2006/extended-properties" xmlns:vt="http://schemas.openxmlformats.org/officeDocument/2006/docPropsVTypes">
  <TotalTime>0</TotalTime>
  <Words>914</Words>
  <Application>Microsoft Macintosh PowerPoint</Application>
  <PresentationFormat>Widescreen</PresentationFormat>
  <Paragraphs>113</Paragraphs>
  <Slides>19</Slides>
  <Notes>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Arial</vt:lpstr>
      <vt:lpstr>Avenir Black</vt:lpstr>
      <vt:lpstr>Avenir Book</vt:lpstr>
      <vt:lpstr>Avenir Medium</vt:lpstr>
      <vt:lpstr>Calibri</vt:lpstr>
      <vt:lpstr>Calibri Light</vt:lpstr>
      <vt:lpstr>Courier New</vt:lpstr>
      <vt:lpstr>GillSans-SemiBold</vt:lpstr>
      <vt:lpstr>inherit</vt:lpstr>
      <vt:lpstr>Muli</vt:lpstr>
      <vt:lpstr>Open Sans</vt:lpstr>
      <vt:lpstr>Poppins</vt:lpstr>
      <vt:lpstr>Rubik</vt:lpstr>
      <vt:lpstr>Verdana</vt:lpstr>
      <vt:lpstr>Office Theme</vt:lpstr>
      <vt:lpstr>1_Office Theme</vt:lpstr>
      <vt:lpstr>Channel Marketing Trends &amp; Priorities for 2022 - 2023</vt:lpstr>
      <vt:lpstr>TRENDS  |  STRATEGIES  |  TOOLS </vt:lpstr>
      <vt:lpstr>#SHIFT Happens</vt:lpstr>
      <vt:lpstr>What we know about the channel</vt:lpstr>
      <vt:lpstr>What we know about the channel</vt:lpstr>
      <vt:lpstr>What we know about the channel</vt:lpstr>
      <vt:lpstr>PowerPoint Presentation</vt:lpstr>
      <vt:lpstr>TREND – More competition from OEMs.</vt:lpstr>
      <vt:lpstr>STRATEGIES</vt:lpstr>
      <vt:lpstr>Trends - Looking ahead - 2023 and beyond</vt:lpstr>
      <vt:lpstr>Strategies – Content Communities</vt:lpstr>
      <vt:lpstr>Strategies - Content Communities - Video</vt:lpstr>
      <vt:lpstr>Strategies - ABM + IBM</vt:lpstr>
      <vt:lpstr>Account Based Marketing</vt:lpstr>
      <vt:lpstr>Influence Based Marketing</vt:lpstr>
      <vt:lpstr>Tool Chart</vt:lpstr>
      <vt:lpstr>Toolkit Links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Marketing Trends &amp; Priorities for 2022 - 2023</dc:title>
  <dc:creator>Cody Carlson</dc:creator>
  <cp:lastModifiedBy>Cody Carlson</cp:lastModifiedBy>
  <cp:revision>1</cp:revision>
  <dcterms:created xsi:type="dcterms:W3CDTF">2022-10-31T21:51:14Z</dcterms:created>
  <dcterms:modified xsi:type="dcterms:W3CDTF">2022-10-31T21:51:34Z</dcterms:modified>
</cp:coreProperties>
</file>